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3" r:id="rId2"/>
    <p:sldId id="305" r:id="rId3"/>
    <p:sldId id="309" r:id="rId4"/>
    <p:sldId id="307" r:id="rId5"/>
    <p:sldId id="323" r:id="rId6"/>
    <p:sldId id="326" r:id="rId7"/>
    <p:sldId id="325" r:id="rId8"/>
    <p:sldId id="311" r:id="rId9"/>
    <p:sldId id="312" r:id="rId10"/>
    <p:sldId id="313" r:id="rId11"/>
    <p:sldId id="316" r:id="rId12"/>
    <p:sldId id="314" r:id="rId13"/>
    <p:sldId id="318" r:id="rId14"/>
    <p:sldId id="319" r:id="rId15"/>
    <p:sldId id="321" r:id="rId16"/>
    <p:sldId id="322" r:id="rId17"/>
  </p:sldIdLst>
  <p:sldSz cx="9144000" cy="6858000" type="screen4x3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C38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183" autoAdjust="0"/>
  </p:normalViewPr>
  <p:slideViewPr>
    <p:cSldViewPr snapToGrid="0"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F1DDB-5F38-4A91-9C0B-F0E4A6866DB2}" type="datetimeFigureOut">
              <a:rPr lang="lv-LV" smtClean="0"/>
              <a:pPr/>
              <a:t>2015.09.29.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24FC5-220A-43BC-9921-B743DB43CE96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742033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5180D095-48C6-4BE8-A5A6-B7F7FB70C9DF}" type="datetimeFigureOut">
              <a:rPr lang="lv-LV" smtClean="0"/>
              <a:pPr/>
              <a:t>2015.09.29.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3289B6A2-7D4B-4571-AC3D-36F86A0072C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89868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 smtClean="0">
                <a:solidFill>
                  <a:srgbClr val="2F4D86"/>
                </a:solidFill>
              </a:rPr>
              <a:t>Starptautiski projekti, kuru mērķis ir veicināt cilvēku mobilitāti, lai gūtu jaunas profesionālās zināšanas, iemaņas un kompetences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 smtClean="0">
                <a:solidFill>
                  <a:srgbClr val="2F4D86"/>
                </a:solidFill>
              </a:rPr>
              <a:t>Nodrošināt pozitīvu un ilgtermiņa ietekmi uz mobilitātes dalībniekiem un to organizācijām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 smtClean="0">
                <a:solidFill>
                  <a:srgbClr val="2F4D86"/>
                </a:solidFill>
              </a:rPr>
              <a:t>Nodrošināt sistēmisku ietekmi uz izglītības sistēmu, veicinot izglītības reformas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A7F963-A72F-4785-BAB4-93272B0C96DF}" type="slidenum">
              <a:rPr lang="lv-LV"/>
              <a:pPr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40607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7915909-1D89-4B28-A8E4-B132E758980A}" type="slidenum">
              <a:rPr lang="lv-LV" altLang="lv-LV" smtClean="0"/>
              <a:pPr/>
              <a:t>7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xmlns="" val="319064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dirty="0" smtClean="0"/>
              <a:t>izstrādāt un ieviest jaunas un inovatīvas pieejas, kā arī metodes izglītībā un apmācībā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dirty="0" smtClean="0"/>
              <a:t>atbalstīt augstas kvalitātes izglītības attīstību, t.sk. profesionālo izglītību ar spēcīgu darbā īstenotu mācīšanos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1200" dirty="0" smtClean="0"/>
              <a:t>izveidot ciešākas partnerības starp izglītību un darba tirgu, lai vecinātu labās prakses apmaiņu</a:t>
            </a:r>
          </a:p>
          <a:p>
            <a:endParaRPr lang="lv-LV" altLang="lv-LV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2A1A47-10AF-4498-85A6-B48C2A5997B7}" type="slidenum">
              <a:rPr lang="lv-LV" altLang="lv-LV" smtClean="0"/>
              <a:pPr/>
              <a:t>8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xmlns="" val="681339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93DA5D2-F8CF-4D10-9639-42616166CAFB}" type="slidenum">
              <a:rPr lang="lv-LV" altLang="lv-LV" smtClean="0"/>
              <a:pPr/>
              <a:t>10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xmlns="" val="196840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B9F35B-0D84-4B70-ACE2-4D2AD5F337EE}" type="slidenum">
              <a:rPr lang="lv-LV" altLang="lv-LV" smtClean="0"/>
              <a:pPr/>
              <a:t>11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xmlns="" val="2552621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B18E6FB-2CD7-428D-8823-E9CEC2909B30}" type="slidenum">
              <a:rPr lang="lv-LV" altLang="lv-LV" smtClean="0"/>
              <a:pPr/>
              <a:t>13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xmlns="" val="970298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B237110-AE60-435A-BFE3-3C90CCC3EF3C}" type="slidenum">
              <a:rPr lang="lv-LV" altLang="lv-LV" smtClean="0"/>
              <a:pPr/>
              <a:t>14</a:t>
            </a:fld>
            <a:endParaRPr lang="lv-LV" altLang="lv-LV" smtClean="0"/>
          </a:p>
        </p:txBody>
      </p:sp>
    </p:spTree>
    <p:extLst>
      <p:ext uri="{BB962C8B-B14F-4D97-AF65-F5344CB8AC3E}">
        <p14:creationId xmlns:p14="http://schemas.microsoft.com/office/powerpoint/2010/main" xmlns="" val="6560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CA5-6F16-4649-BB38-8E2817B2D9D2}" type="datetimeFigureOut">
              <a:rPr lang="lv-LV" smtClean="0"/>
              <a:pPr/>
              <a:t>2015.09.29.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B4A4-846F-498D-A167-27D0580DB849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68300" y="5372100"/>
            <a:ext cx="1739900" cy="12065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734" y="4960145"/>
            <a:ext cx="1735931" cy="17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906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1105"/>
            <a:ext cx="7886700" cy="902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524000"/>
            <a:ext cx="7886700" cy="4652963"/>
          </a:xfrm>
        </p:spPr>
        <p:txBody>
          <a:bodyPr vert="eaVert"/>
          <a:lstStyle>
            <a:lvl1pPr>
              <a:defRPr>
                <a:solidFill>
                  <a:srgbClr val="1C388C"/>
                </a:solidFill>
              </a:defRPr>
            </a:lvl1pPr>
            <a:lvl2pPr>
              <a:defRPr>
                <a:solidFill>
                  <a:srgbClr val="1C388C"/>
                </a:solidFill>
              </a:defRPr>
            </a:lvl2pPr>
            <a:lvl3pPr>
              <a:defRPr>
                <a:solidFill>
                  <a:srgbClr val="1C388C"/>
                </a:solidFill>
              </a:defRPr>
            </a:lvl3pPr>
            <a:lvl4pPr>
              <a:defRPr>
                <a:solidFill>
                  <a:srgbClr val="1C388C"/>
                </a:solidFill>
              </a:defRPr>
            </a:lvl4pPr>
            <a:lvl5pPr>
              <a:defRPr>
                <a:solidFill>
                  <a:srgbClr val="1C388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CA5-6F16-4649-BB38-8E2817B2D9D2}" type="datetimeFigureOut">
              <a:rPr lang="lv-LV" smtClean="0"/>
              <a:pPr/>
              <a:t>2015.09.29.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B4A4-846F-498D-A167-27D0580DB84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44359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414271"/>
            <a:ext cx="1971675" cy="4762692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14271"/>
            <a:ext cx="5800725" cy="4762691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CA5-6F16-4649-BB38-8E2817B2D9D2}" type="datetimeFigureOut">
              <a:rPr lang="lv-LV" smtClean="0"/>
              <a:pPr/>
              <a:t>2015.09.29.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B4A4-846F-498D-A167-27D0580DB84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83670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3295"/>
            <a:ext cx="7886700" cy="9101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36291"/>
            <a:ext cx="7886700" cy="4640672"/>
          </a:xfrm>
        </p:spPr>
        <p:txBody>
          <a:bodyPr/>
          <a:lstStyle>
            <a:lvl1pPr>
              <a:defRPr>
                <a:solidFill>
                  <a:srgbClr val="1C388C"/>
                </a:solidFill>
              </a:defRPr>
            </a:lvl1pPr>
            <a:lvl2pPr>
              <a:defRPr>
                <a:solidFill>
                  <a:srgbClr val="1C388C"/>
                </a:solidFill>
              </a:defRPr>
            </a:lvl2pPr>
            <a:lvl3pPr>
              <a:defRPr>
                <a:solidFill>
                  <a:srgbClr val="1C388C"/>
                </a:solidFill>
              </a:defRPr>
            </a:lvl3pPr>
            <a:lvl4pPr>
              <a:defRPr>
                <a:solidFill>
                  <a:srgbClr val="1C388C"/>
                </a:solidFill>
              </a:defRPr>
            </a:lvl4pPr>
            <a:lvl5pPr>
              <a:defRPr>
                <a:solidFill>
                  <a:srgbClr val="1C388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CA5-6F16-4649-BB38-8E2817B2D9D2}" type="datetimeFigureOut">
              <a:rPr lang="lv-LV" smtClean="0"/>
              <a:pPr/>
              <a:t>2015.09.29.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B4A4-846F-498D-A167-27D0580DB84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450534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1C38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CA5-6F16-4649-BB38-8E2817B2D9D2}" type="datetimeFigureOut">
              <a:rPr lang="lv-LV" smtClean="0"/>
              <a:pPr/>
              <a:t>2015.09.29.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B4A4-846F-498D-A167-27D0580DB84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47544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1103"/>
            <a:ext cx="7886700" cy="92659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557084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57084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CA5-6F16-4649-BB38-8E2817B2D9D2}" type="datetimeFigureOut">
              <a:rPr lang="lv-LV" smtClean="0"/>
              <a:pPr/>
              <a:t>2015.09.29.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B4A4-846F-498D-A167-27D0580DB84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12114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1103"/>
            <a:ext cx="7886700" cy="9265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14475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C38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38387"/>
            <a:ext cx="3868340" cy="3684588"/>
          </a:xfrm>
        </p:spPr>
        <p:txBody>
          <a:bodyPr/>
          <a:lstStyle>
            <a:lvl1pPr>
              <a:defRPr>
                <a:solidFill>
                  <a:srgbClr val="1C388C"/>
                </a:solidFill>
              </a:defRPr>
            </a:lvl1pPr>
            <a:lvl2pPr>
              <a:defRPr>
                <a:solidFill>
                  <a:srgbClr val="1C388C"/>
                </a:solidFill>
              </a:defRPr>
            </a:lvl2pPr>
            <a:lvl3pPr>
              <a:defRPr>
                <a:solidFill>
                  <a:srgbClr val="1C388C"/>
                </a:solidFill>
              </a:defRPr>
            </a:lvl3pPr>
            <a:lvl4pPr>
              <a:defRPr>
                <a:solidFill>
                  <a:srgbClr val="1C388C"/>
                </a:solidFill>
              </a:defRPr>
            </a:lvl4pPr>
            <a:lvl5pPr>
              <a:defRPr>
                <a:solidFill>
                  <a:srgbClr val="1C388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29429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C38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54341"/>
            <a:ext cx="3887391" cy="3684588"/>
          </a:xfrm>
        </p:spPr>
        <p:txBody>
          <a:bodyPr/>
          <a:lstStyle>
            <a:lvl1pPr>
              <a:defRPr>
                <a:solidFill>
                  <a:srgbClr val="1C388C"/>
                </a:solidFill>
              </a:defRPr>
            </a:lvl1pPr>
            <a:lvl2pPr>
              <a:defRPr>
                <a:solidFill>
                  <a:srgbClr val="1C388C"/>
                </a:solidFill>
              </a:defRPr>
            </a:lvl2pPr>
            <a:lvl3pPr>
              <a:defRPr>
                <a:solidFill>
                  <a:srgbClr val="1C388C"/>
                </a:solidFill>
              </a:defRPr>
            </a:lvl3pPr>
            <a:lvl4pPr>
              <a:defRPr>
                <a:solidFill>
                  <a:srgbClr val="1C388C"/>
                </a:solidFill>
              </a:defRPr>
            </a:lvl4pPr>
            <a:lvl5pPr>
              <a:defRPr>
                <a:solidFill>
                  <a:srgbClr val="1C388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CA5-6F16-4649-BB38-8E2817B2D9D2}" type="datetimeFigureOut">
              <a:rPr lang="lv-LV" smtClean="0"/>
              <a:pPr/>
              <a:t>2015.09.29.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B4A4-846F-498D-A167-27D0580DB84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76076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1103"/>
            <a:ext cx="7886700" cy="9022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CA5-6F16-4649-BB38-8E2817B2D9D2}" type="datetimeFigureOut">
              <a:rPr lang="lv-LV" smtClean="0"/>
              <a:pPr/>
              <a:t>2015.09.29.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B4A4-846F-498D-A167-27D0580DB84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68917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CA5-6F16-4649-BB38-8E2817B2D9D2}" type="datetimeFigureOut">
              <a:rPr lang="lv-LV" smtClean="0"/>
              <a:pPr/>
              <a:t>2015.09.29.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B4A4-846F-498D-A167-27D0580DB84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9473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90830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919" y="1482727"/>
            <a:ext cx="4629150" cy="4588890"/>
          </a:xfrm>
        </p:spPr>
        <p:txBody>
          <a:bodyPr/>
          <a:lstStyle>
            <a:lvl1pPr>
              <a:defRPr sz="3200">
                <a:solidFill>
                  <a:srgbClr val="1C388C"/>
                </a:solidFill>
              </a:defRPr>
            </a:lvl1pPr>
            <a:lvl2pPr>
              <a:defRPr sz="2800">
                <a:solidFill>
                  <a:srgbClr val="1C388C"/>
                </a:solidFill>
              </a:defRPr>
            </a:lvl2pPr>
            <a:lvl3pPr>
              <a:defRPr sz="2400">
                <a:solidFill>
                  <a:srgbClr val="1C388C"/>
                </a:solidFill>
              </a:defRPr>
            </a:lvl3pPr>
            <a:lvl4pPr>
              <a:defRPr sz="2000">
                <a:solidFill>
                  <a:srgbClr val="1C388C"/>
                </a:solidFill>
              </a:defRPr>
            </a:lvl4pPr>
            <a:lvl5pPr>
              <a:defRPr sz="2000">
                <a:solidFill>
                  <a:srgbClr val="1C388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482727"/>
            <a:ext cx="2949178" cy="4588890"/>
          </a:xfrm>
        </p:spPr>
        <p:txBody>
          <a:bodyPr/>
          <a:lstStyle>
            <a:lvl1pPr marL="0" indent="0">
              <a:buNone/>
              <a:defRPr sz="1600">
                <a:solidFill>
                  <a:srgbClr val="1C388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CA5-6F16-4649-BB38-8E2817B2D9D2}" type="datetimeFigureOut">
              <a:rPr lang="lv-LV" smtClean="0"/>
              <a:pPr/>
              <a:t>2015.09.29.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B4A4-846F-498D-A167-27D0580DB84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91356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7200"/>
            <a:ext cx="2949178" cy="92049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77696"/>
            <a:ext cx="4629150" cy="44833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77696"/>
            <a:ext cx="2949178" cy="4491292"/>
          </a:xfrm>
        </p:spPr>
        <p:txBody>
          <a:bodyPr/>
          <a:lstStyle>
            <a:lvl1pPr marL="0" indent="0">
              <a:buNone/>
              <a:defRPr sz="1600">
                <a:solidFill>
                  <a:srgbClr val="1C388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CA5-6F16-4649-BB38-8E2817B2D9D2}" type="datetimeFigureOut">
              <a:rPr lang="lv-LV" smtClean="0"/>
              <a:pPr/>
              <a:t>2015.09.29.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B4A4-846F-498D-A167-27D0580DB84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26877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88CA5-6F16-4649-BB38-8E2817B2D9D2}" type="datetimeFigureOut">
              <a:rPr lang="lv-LV" smtClean="0"/>
              <a:pPr/>
              <a:t>2015.09.29.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B4A4-846F-498D-A167-27D0580DB849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482771" y="5918200"/>
            <a:ext cx="1939170" cy="6731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5296" y="6176963"/>
            <a:ext cx="1691354" cy="48312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540171" y="5802224"/>
            <a:ext cx="1060186" cy="8578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3033" y="5549901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00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asmusplus.lv/" TargetMode="External"/><Relationship Id="rId2" Type="http://schemas.openxmlformats.org/officeDocument/2006/relationships/hyperlink" Target="http://www.viaa.gov.l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VIAAlv" TargetMode="External"/><Relationship Id="rId13" Type="http://schemas.openxmlformats.org/officeDocument/2006/relationships/image" Target="../media/image17.png"/><Relationship Id="rId3" Type="http://schemas.openxmlformats.org/officeDocument/2006/relationships/hyperlink" Target="http://www.erasmusplus.lv/" TargetMode="External"/><Relationship Id="rId7" Type="http://schemas.openxmlformats.org/officeDocument/2006/relationships/hyperlink" Target="https://www.facebook.com/pages/Erasmus-Latvija/1594761660799910" TargetMode="External"/><Relationship Id="rId12" Type="http://schemas.openxmlformats.org/officeDocument/2006/relationships/image" Target="../media/image16.png"/><Relationship Id="rId2" Type="http://schemas.openxmlformats.org/officeDocument/2006/relationships/hyperlink" Target="http://www.viaa.gov.lv/lat/kontakti/darbinieku_kontakt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ErasmusPlusLV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twitter.com/VIAA_LV" TargetMode="External"/><Relationship Id="rId10" Type="http://schemas.openxmlformats.org/officeDocument/2006/relationships/hyperlink" Target="http://www.viaa.gov.lv/" TargetMode="External"/><Relationship Id="rId4" Type="http://schemas.openxmlformats.org/officeDocument/2006/relationships/hyperlink" Target="http://www.erasmus-plus.lv/" TargetMode="External"/><Relationship Id="rId9" Type="http://schemas.openxmlformats.org/officeDocument/2006/relationships/hyperlink" Target="http://www.flickr.com/photos/73458727@N06/set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4583" y="1402081"/>
            <a:ext cx="4589417" cy="21078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lv-LV" sz="4000" b="1" dirty="0">
                <a:solidFill>
                  <a:schemeClr val="tx2">
                    <a:lumMod val="75000"/>
                  </a:schemeClr>
                </a:solidFill>
              </a:rPr>
              <a:t>ES programma „</a:t>
            </a:r>
            <a:r>
              <a:rPr lang="lv-LV" sz="4000" b="1" dirty="0" smtClean="0">
                <a:solidFill>
                  <a:schemeClr val="tx2">
                    <a:lumMod val="75000"/>
                  </a:schemeClr>
                </a:solidFill>
              </a:rPr>
              <a:t>Erasmus+” </a:t>
            </a:r>
            <a:r>
              <a:rPr lang="lv-LV" sz="4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lv-LV" sz="4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lv-LV" sz="4000" b="1" dirty="0" smtClean="0">
                <a:solidFill>
                  <a:schemeClr val="tx2">
                    <a:lumMod val="75000"/>
                  </a:schemeClr>
                </a:solidFill>
              </a:rPr>
              <a:t>2014-2020</a:t>
            </a:r>
            <a:endParaRPr lang="lv-LV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2182" y="3888509"/>
            <a:ext cx="6890328" cy="1283855"/>
          </a:xfrm>
        </p:spPr>
        <p:txBody>
          <a:bodyPr>
            <a:normAutofit/>
          </a:bodyPr>
          <a:lstStyle/>
          <a:p>
            <a:r>
              <a:rPr lang="lv-LV" sz="4000" b="1" dirty="0" smtClean="0">
                <a:solidFill>
                  <a:srgbClr val="1C388C"/>
                </a:solidFill>
              </a:rPr>
              <a:t>Eiropas līmeņa projekti izglītībā sadarbībā ar darba tirgu</a:t>
            </a:r>
            <a:endParaRPr lang="lv-LV" sz="4000" b="1" dirty="0">
              <a:solidFill>
                <a:srgbClr val="1C388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3346" y="5560291"/>
            <a:ext cx="3389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b="1" dirty="0" smtClean="0">
                <a:solidFill>
                  <a:schemeClr val="accent1">
                    <a:lumMod val="75000"/>
                  </a:schemeClr>
                </a:solidFill>
              </a:rPr>
              <a:t>Irīna Stoļarova</a:t>
            </a:r>
          </a:p>
          <a:p>
            <a:pPr algn="r"/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ES Izglītības programmu departamenta </a:t>
            </a:r>
          </a:p>
          <a:p>
            <a:pPr algn="r"/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Stratēģisko partnerību nodaļas </a:t>
            </a:r>
          </a:p>
          <a:p>
            <a:pPr algn="r"/>
            <a:r>
              <a:rPr lang="lv-LV" sz="1600" dirty="0" smtClean="0">
                <a:solidFill>
                  <a:schemeClr val="accent1">
                    <a:lumMod val="75000"/>
                  </a:schemeClr>
                </a:solidFill>
              </a:rPr>
              <a:t>vecākā programmas speciāliste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7091" y="5144654"/>
            <a:ext cx="308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Rīga, </a:t>
            </a:r>
            <a:r>
              <a:rPr lang="lv-LV" dirty="0" smtClean="0">
                <a:solidFill>
                  <a:schemeClr val="accent1">
                    <a:lumMod val="75000"/>
                  </a:schemeClr>
                </a:solidFill>
              </a:rPr>
              <a:t>2015</a:t>
            </a:r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. gada 28.septembris</a:t>
            </a:r>
          </a:p>
        </p:txBody>
      </p:sp>
    </p:spTree>
    <p:extLst>
      <p:ext uri="{BB962C8B-B14F-4D97-AF65-F5344CB8AC3E}">
        <p14:creationId xmlns:p14="http://schemas.microsoft.com/office/powerpoint/2010/main" xmlns="" val="437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463550"/>
            <a:ext cx="9144000" cy="909638"/>
          </a:xfrm>
        </p:spPr>
        <p:txBody>
          <a:bodyPr/>
          <a:lstStyle/>
          <a:p>
            <a:pPr algn="ctr" eaLnBrk="1" hangingPunct="1"/>
            <a:r>
              <a:rPr lang="lv-LV" altLang="lv-LV" sz="4800" b="1" smtClean="0">
                <a:latin typeface="Arial Narrow" panose="020B0606020202030204" pitchFamily="34" charset="0"/>
              </a:rPr>
              <a:t>€ </a:t>
            </a:r>
            <a:r>
              <a:rPr lang="lv-LV" altLang="lv-LV" sz="3200" b="1" smtClean="0"/>
              <a:t>Stratēģiskās partnerības – finansējums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75" y="1460500"/>
            <a:ext cx="5060950" cy="539750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sz="2600" b="1" dirty="0" smtClean="0"/>
              <a:t>Maksimālais budžets: 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600" b="1" dirty="0" smtClean="0"/>
              <a:t> </a:t>
            </a:r>
            <a:r>
              <a:rPr lang="lv-LV" sz="2600" dirty="0" smtClean="0"/>
              <a:t>150 000 </a:t>
            </a:r>
            <a:r>
              <a:rPr lang="lv-LV" sz="2600" dirty="0"/>
              <a:t>EUR </a:t>
            </a:r>
            <a:r>
              <a:rPr lang="lv-LV" sz="2600" dirty="0" smtClean="0"/>
              <a:t>gadā visiem partneriem</a:t>
            </a:r>
          </a:p>
          <a:p>
            <a:pPr marL="0" indent="0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sz="2600" b="1" dirty="0" smtClean="0"/>
              <a:t>Atbalstāmās budžeta </a:t>
            </a:r>
            <a:r>
              <a:rPr lang="lv-LV" sz="2600" b="1" dirty="0"/>
              <a:t>kategorijas: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600" dirty="0"/>
              <a:t>Projekta vadība un īstenošana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600" dirty="0"/>
              <a:t>Starptautiskās projekta sanāksmes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600" dirty="0"/>
              <a:t>Intelektuālie rezultāti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600" dirty="0"/>
              <a:t>Rezultātu izplatīšanas pasākumi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600" dirty="0"/>
              <a:t>Starptautiskās mācību mobilitātes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600" dirty="0"/>
              <a:t>Citas izmaksas un atbalsts speciālajām </a:t>
            </a:r>
            <a:r>
              <a:rPr lang="lv-LV" sz="2600" dirty="0" smtClean="0"/>
              <a:t>vajadzībām</a:t>
            </a:r>
          </a:p>
          <a:p>
            <a:pPr marL="0" indent="0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altLang="lv-LV" sz="2600" b="1" dirty="0" smtClean="0"/>
              <a:t>Finansēšanas mehānisms:</a:t>
            </a:r>
            <a:r>
              <a:rPr lang="lv-LV" altLang="lv-LV" sz="2600" dirty="0" smtClean="0"/>
              <a:t> </a:t>
            </a:r>
            <a:r>
              <a:rPr lang="lv-LV" altLang="lv-LV" sz="2600" b="1" dirty="0">
                <a:solidFill>
                  <a:srgbClr val="92D050"/>
                </a:solidFill>
              </a:rPr>
              <a:t>vienības </a:t>
            </a:r>
            <a:r>
              <a:rPr lang="lv-LV" altLang="lv-LV" sz="2600" b="1" dirty="0" smtClean="0">
                <a:solidFill>
                  <a:srgbClr val="92D050"/>
                </a:solidFill>
              </a:rPr>
              <a:t>izmaksas, </a:t>
            </a:r>
            <a:r>
              <a:rPr lang="lv-LV" altLang="lv-LV" sz="2600" dirty="0" smtClean="0"/>
              <a:t>kuras ietekmē:</a:t>
            </a:r>
          </a:p>
          <a:p>
            <a:pPr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2400" dirty="0" smtClean="0"/>
              <a:t>Partneru valstis,</a:t>
            </a:r>
            <a:endParaRPr lang="lv-LV" altLang="lv-LV" sz="2400" dirty="0"/>
          </a:p>
          <a:p>
            <a:pPr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2400" dirty="0" smtClean="0"/>
              <a:t>Projekta ilgums,</a:t>
            </a:r>
          </a:p>
          <a:p>
            <a:pPr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2400" dirty="0" smtClean="0"/>
              <a:t>Ieguldītais </a:t>
            </a:r>
            <a:r>
              <a:rPr lang="lv-LV" altLang="lv-LV" sz="2400" dirty="0"/>
              <a:t>darbs rezultātu </a:t>
            </a:r>
            <a:r>
              <a:rPr lang="lv-LV" altLang="lv-LV" sz="2400" dirty="0" smtClean="0"/>
              <a:t>izstrādei,</a:t>
            </a:r>
            <a:endParaRPr lang="lv-LV" altLang="lv-LV" sz="2400" dirty="0"/>
          </a:p>
          <a:p>
            <a:pPr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2400" dirty="0" smtClean="0"/>
              <a:t>Citi parametri.</a:t>
            </a:r>
            <a:endParaRPr lang="lv-LV" altLang="lv-LV" sz="2400" dirty="0" smtClean="0">
              <a:solidFill>
                <a:srgbClr val="92D050"/>
              </a:solidFill>
            </a:endParaRP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692275"/>
            <a:ext cx="37131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5229225" y="4459288"/>
            <a:ext cx="37131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2200" b="1" dirty="0">
                <a:solidFill>
                  <a:srgbClr val="1C388C"/>
                </a:solidFill>
              </a:rPr>
              <a:t>Līdzfinansējums: </a:t>
            </a:r>
            <a:r>
              <a:rPr lang="lv-LV" altLang="lv-LV" sz="2200" dirty="0">
                <a:solidFill>
                  <a:srgbClr val="1C388C"/>
                </a:solidFill>
              </a:rPr>
              <a:t>nepieciešams, t.sk. projekta vadības darba spēka izmaksas</a:t>
            </a:r>
          </a:p>
        </p:txBody>
      </p:sp>
    </p:spTree>
    <p:extLst>
      <p:ext uri="{BB962C8B-B14F-4D97-AF65-F5344CB8AC3E}">
        <p14:creationId xmlns:p14="http://schemas.microsoft.com/office/powerpoint/2010/main" xmlns="" val="18361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463550"/>
            <a:ext cx="9144000" cy="909638"/>
          </a:xfrm>
        </p:spPr>
        <p:txBody>
          <a:bodyPr/>
          <a:lstStyle/>
          <a:p>
            <a:pPr algn="ctr" eaLnBrk="1" hangingPunct="1"/>
            <a:r>
              <a:rPr lang="lv-LV" altLang="lv-LV" sz="3800" b="1" dirty="0"/>
              <a:t>3</a:t>
            </a:r>
            <a:r>
              <a:rPr lang="lv-LV" altLang="lv-LV" sz="3800" b="1" dirty="0" smtClean="0"/>
              <a:t>. Nozaru prasmju apvienības*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536700"/>
            <a:ext cx="4906963" cy="5095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sz="2200" b="1" dirty="0" smtClean="0"/>
              <a:t>Mērķis: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100" dirty="0" smtClean="0"/>
              <a:t>Lai mazinātu prasmju </a:t>
            </a:r>
            <a:r>
              <a:rPr lang="lv-LV" sz="2100" dirty="0"/>
              <a:t>trūkumu, </a:t>
            </a:r>
            <a:r>
              <a:rPr lang="lv-LV" sz="2100" dirty="0" smtClean="0"/>
              <a:t>uzlabot izglītības </a:t>
            </a:r>
            <a:r>
              <a:rPr lang="lv-LV" sz="2100" dirty="0"/>
              <a:t>un apmācības </a:t>
            </a:r>
            <a:r>
              <a:rPr lang="lv-LV" sz="2100" dirty="0" smtClean="0"/>
              <a:t>sistēmu </a:t>
            </a:r>
            <a:r>
              <a:rPr lang="lv-LV" sz="2100" dirty="0"/>
              <a:t>spēju reaģēt uz konkrētu nozaru darba tirgus vajadzībām </a:t>
            </a:r>
            <a:endParaRPr lang="lv-LV" sz="21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sz="2200" b="1" dirty="0" smtClean="0"/>
              <a:t>Kā to sasniegt? Atbalstāmās aktivitātes &amp; uzdevumi: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100" dirty="0" smtClean="0"/>
              <a:t>Profesionālās izglītības modernizācija</a:t>
            </a:r>
            <a:r>
              <a:rPr lang="lv-LV" sz="2100" dirty="0"/>
              <a:t> </a:t>
            </a:r>
            <a:r>
              <a:rPr lang="lv-LV" sz="2100" dirty="0" smtClean="0"/>
              <a:t>un pilnveide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100" dirty="0" smtClean="0"/>
              <a:t>Konkrēto nozaru konkurētspējas palielināšana prasmju attīstībā</a:t>
            </a:r>
            <a:endParaRPr lang="lv-LV" sz="21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100" dirty="0" smtClean="0"/>
              <a:t>Zināšanu </a:t>
            </a:r>
            <a:r>
              <a:rPr lang="lv-LV" sz="2100" dirty="0"/>
              <a:t>un prakses </a:t>
            </a:r>
            <a:r>
              <a:rPr lang="lv-LV" sz="2100" dirty="0" smtClean="0"/>
              <a:t>apmaiņa starp </a:t>
            </a:r>
            <a:r>
              <a:rPr lang="lv-LV" sz="2100" dirty="0"/>
              <a:t>dažādām profesionālās izglītības un apmācības iestādēm un darba </a:t>
            </a:r>
            <a:r>
              <a:rPr lang="lv-LV" sz="2100" dirty="0" smtClean="0"/>
              <a:t>tirgu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0488" y="4549775"/>
            <a:ext cx="397351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 smtClean="0">
                <a:solidFill>
                  <a:srgbClr val="1C388C"/>
                </a:solidFill>
                <a:latin typeface="Calibri Light"/>
                <a:ea typeface="+mj-ea"/>
                <a:cs typeface="+mj-cs"/>
              </a:rPr>
              <a:t>* </a:t>
            </a:r>
            <a:r>
              <a:rPr lang="lv-LV" i="1" dirty="0" err="1" smtClean="0">
                <a:solidFill>
                  <a:srgbClr val="1C388C"/>
                </a:solidFill>
                <a:latin typeface="Calibri Light"/>
                <a:ea typeface="+mj-ea"/>
                <a:cs typeface="+mj-cs"/>
              </a:rPr>
              <a:t>Sector</a:t>
            </a:r>
            <a:r>
              <a:rPr lang="lv-LV" i="1" dirty="0" smtClean="0">
                <a:solidFill>
                  <a:srgbClr val="1C388C"/>
                </a:solidFill>
                <a:latin typeface="Calibri Light"/>
                <a:ea typeface="+mj-ea"/>
                <a:cs typeface="+mj-cs"/>
              </a:rPr>
              <a:t> </a:t>
            </a:r>
            <a:r>
              <a:rPr lang="lv-LV" i="1" dirty="0" err="1">
                <a:solidFill>
                  <a:srgbClr val="1C388C"/>
                </a:solidFill>
                <a:latin typeface="Calibri Light"/>
                <a:ea typeface="+mj-ea"/>
                <a:cs typeface="+mj-cs"/>
              </a:rPr>
              <a:t>Skills</a:t>
            </a:r>
            <a:r>
              <a:rPr lang="lv-LV" i="1" dirty="0">
                <a:solidFill>
                  <a:srgbClr val="1C388C"/>
                </a:solidFill>
                <a:latin typeface="Calibri Light"/>
                <a:ea typeface="+mj-ea"/>
                <a:cs typeface="+mj-cs"/>
              </a:rPr>
              <a:t> </a:t>
            </a:r>
            <a:r>
              <a:rPr lang="lv-LV" i="1" dirty="0" err="1">
                <a:solidFill>
                  <a:srgbClr val="1C388C"/>
                </a:solidFill>
                <a:latin typeface="Calibri Light"/>
                <a:ea typeface="+mj-ea"/>
                <a:cs typeface="+mj-cs"/>
              </a:rPr>
              <a:t>Alliances</a:t>
            </a:r>
            <a:r>
              <a:rPr lang="lv-LV" i="1" dirty="0">
                <a:solidFill>
                  <a:srgbClr val="1C388C"/>
                </a:solidFill>
                <a:latin typeface="Calibri Light"/>
                <a:ea typeface="+mj-ea"/>
                <a:cs typeface="+mj-cs"/>
              </a:rPr>
              <a:t> (ENG</a:t>
            </a:r>
            <a:r>
              <a:rPr lang="lv-LV" i="1" dirty="0" smtClean="0">
                <a:solidFill>
                  <a:srgbClr val="1C388C"/>
                </a:solidFill>
                <a:latin typeface="Calibri Light"/>
                <a:ea typeface="+mj-ea"/>
                <a:cs typeface="+mj-cs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i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Centralizētā aktivitāte – administrē Eiropas Komisija</a:t>
            </a:r>
            <a:endParaRPr lang="lv-LV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277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263" y="1603375"/>
            <a:ext cx="3560762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20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463550"/>
            <a:ext cx="9144000" cy="909638"/>
          </a:xfrm>
        </p:spPr>
        <p:txBody>
          <a:bodyPr/>
          <a:lstStyle/>
          <a:p>
            <a:pPr algn="ctr" eaLnBrk="1" hangingPunct="1"/>
            <a:r>
              <a:rPr lang="lv-LV" altLang="lv-LV" sz="4000" b="1" smtClean="0"/>
              <a:t>4. Zināšanu apvienības*</a:t>
            </a:r>
            <a:endParaRPr lang="lv-LV" altLang="lv-LV" sz="400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68275" y="1555750"/>
            <a:ext cx="4687888" cy="53022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lv-LV" altLang="lv-LV" sz="2200" b="1" dirty="0" smtClean="0"/>
              <a:t>Mērķis: 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lv-LV" altLang="lv-LV" sz="2200" dirty="0" smtClean="0"/>
              <a:t> veicināt inovācijas augstākajā izglītībā, uzņēmējdarbībā un sociāli ekonomiskajā vidē, stiprinot saikni starp augstāko izglītību un darba tirgu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lv-LV" altLang="lv-LV" sz="2200" b="1" dirty="0" smtClean="0"/>
              <a:t>Kā to sasniegt? Atbalstāmās aktivitātes: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lv-LV" altLang="lv-LV" sz="2200" dirty="0" smtClean="0"/>
              <a:t> uzņēmēja domāšanas un prasmju attīstīšana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lv-LV" altLang="lv-LV" sz="2200" dirty="0" smtClean="0"/>
              <a:t> zināšanu apmaiņa starp augstāko izglītību un uzņēmējdarbību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lv-LV" altLang="lv-LV" sz="2200" dirty="0" smtClean="0"/>
              <a:t> jaunu, inovatīvu un starpdisciplināru apmācību un mācīšanās pieeju attīstīšana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4999038" y="4454525"/>
            <a:ext cx="3762407" cy="96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lv-LV" altLang="lv-LV" sz="1800" i="1" dirty="0" smtClean="0">
                <a:solidFill>
                  <a:srgbClr val="1C388C"/>
                </a:solidFill>
              </a:rPr>
              <a:t>* </a:t>
            </a:r>
            <a:r>
              <a:rPr lang="lv-LV" altLang="lv-LV" sz="1800" i="1" dirty="0" err="1" smtClean="0">
                <a:solidFill>
                  <a:srgbClr val="1C388C"/>
                </a:solidFill>
              </a:rPr>
              <a:t>Knowledge</a:t>
            </a:r>
            <a:r>
              <a:rPr lang="lv-LV" altLang="lv-LV" sz="1800" i="1" dirty="0" smtClean="0">
                <a:solidFill>
                  <a:srgbClr val="1C388C"/>
                </a:solidFill>
              </a:rPr>
              <a:t> </a:t>
            </a:r>
            <a:r>
              <a:rPr lang="lv-LV" altLang="lv-LV" sz="1800" i="1" dirty="0" err="1">
                <a:solidFill>
                  <a:srgbClr val="1C388C"/>
                </a:solidFill>
              </a:rPr>
              <a:t>Alliances</a:t>
            </a:r>
            <a:r>
              <a:rPr lang="lv-LV" altLang="lv-LV" sz="1800" i="1" dirty="0">
                <a:solidFill>
                  <a:srgbClr val="1C388C"/>
                </a:solidFill>
              </a:rPr>
              <a:t> (ENG</a:t>
            </a:r>
            <a:r>
              <a:rPr lang="lv-LV" altLang="lv-LV" sz="1800" i="1" dirty="0" smtClean="0">
                <a:solidFill>
                  <a:srgbClr val="1C388C"/>
                </a:solidFill>
              </a:rPr>
              <a:t>)</a:t>
            </a:r>
            <a:endParaRPr lang="lv-LV" altLang="lv-LV" sz="1800" i="1" dirty="0">
              <a:solidFill>
                <a:srgbClr val="1C388C"/>
              </a:solidFill>
            </a:endParaRPr>
          </a:p>
          <a:p>
            <a:pPr>
              <a:buNone/>
            </a:pPr>
            <a:r>
              <a:rPr lang="lv-LV" sz="1800" i="1" dirty="0">
                <a:solidFill>
                  <a:schemeClr val="bg2">
                    <a:lumMod val="50000"/>
                  </a:schemeClr>
                </a:solidFill>
              </a:rPr>
              <a:t>Centralizētā aktivitāte – administrē Eiropas </a:t>
            </a:r>
            <a:r>
              <a:rPr lang="lv-LV" sz="1800" i="1" dirty="0" smtClean="0">
                <a:solidFill>
                  <a:schemeClr val="bg2">
                    <a:lumMod val="50000"/>
                  </a:schemeClr>
                </a:solidFill>
              </a:rPr>
              <a:t>Komisija</a:t>
            </a:r>
            <a:endParaRPr lang="lv-LV" sz="1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2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9038" y="1825625"/>
            <a:ext cx="396875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48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463550"/>
            <a:ext cx="9144000" cy="909638"/>
          </a:xfrm>
        </p:spPr>
        <p:txBody>
          <a:bodyPr/>
          <a:lstStyle/>
          <a:p>
            <a:pPr algn="ctr" eaLnBrk="1" hangingPunct="1"/>
            <a:r>
              <a:rPr lang="lv-LV" altLang="lv-LV" sz="3600" b="1" smtClean="0">
                <a:latin typeface="Arial Narrow" panose="020B0606020202030204" pitchFamily="34" charset="0"/>
              </a:rPr>
              <a:t>€ </a:t>
            </a:r>
            <a:r>
              <a:rPr lang="lv-LV" altLang="lv-LV" sz="3200" b="1" smtClean="0"/>
              <a:t>Zināšanu un prasmju apvienības: finansējums</a:t>
            </a:r>
            <a:endParaRPr lang="lv-LV" altLang="lv-LV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536700"/>
            <a:ext cx="5181600" cy="5119688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sz="2000" b="1" dirty="0" smtClean="0"/>
              <a:t>Maksimālais budžets: </a:t>
            </a:r>
          </a:p>
          <a:p>
            <a:pPr marL="36000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000" dirty="0"/>
              <a:t> 2 gadu projektam - </a:t>
            </a:r>
            <a:r>
              <a:rPr lang="lv-LV" sz="2000" dirty="0" smtClean="0"/>
              <a:t>700 000 EUR</a:t>
            </a:r>
            <a:endParaRPr lang="lv-LV" sz="2000" dirty="0"/>
          </a:p>
          <a:p>
            <a:pPr marL="36000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000" dirty="0"/>
              <a:t> 3 gadu projektam - </a:t>
            </a:r>
            <a:r>
              <a:rPr lang="lv-LV" sz="2000" dirty="0" smtClean="0"/>
              <a:t>1 </a:t>
            </a:r>
            <a:r>
              <a:rPr lang="lv-LV" sz="2000" dirty="0"/>
              <a:t>000 </a:t>
            </a:r>
            <a:r>
              <a:rPr lang="lv-LV" sz="2000" dirty="0" smtClean="0"/>
              <a:t>000 EUR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v-LV" sz="1100" b="1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sz="2000" b="1" dirty="0" smtClean="0"/>
              <a:t>Atbalstītās izdevumu kategorijas: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sz="2000" dirty="0" smtClean="0"/>
              <a:t>Projekta īstenošanas izdevumi, piem.: </a:t>
            </a:r>
          </a:p>
          <a:p>
            <a:pPr marL="5400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2000" dirty="0" smtClean="0"/>
              <a:t>Projekta vadība, </a:t>
            </a:r>
          </a:p>
          <a:p>
            <a:pPr marL="5400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2000" dirty="0" smtClean="0"/>
              <a:t>Projekta sanāksmes, </a:t>
            </a:r>
          </a:p>
          <a:p>
            <a:pPr marL="5400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2000" dirty="0" smtClean="0"/>
              <a:t>Intelektuālie rezultāti, </a:t>
            </a:r>
          </a:p>
          <a:p>
            <a:pPr marL="5400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2000" dirty="0" smtClean="0"/>
              <a:t>Dalība pasākumos,</a:t>
            </a:r>
          </a:p>
          <a:p>
            <a:pPr marL="5400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2000" dirty="0" smtClean="0"/>
              <a:t>Rezultātu izplatīšanas pasākumi</a:t>
            </a:r>
          </a:p>
          <a:p>
            <a:pPr marL="5400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2000" dirty="0" smtClean="0"/>
              <a:t>Starptautiskās mobilitātes pasākumi</a:t>
            </a:r>
            <a:endParaRPr lang="lv-LV" altLang="lv-LV" sz="2000" b="1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v-LV" altLang="lv-LV" sz="1100" b="1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altLang="lv-LV" sz="2000" b="1" dirty="0" smtClean="0"/>
              <a:t>Finansēšanas </a:t>
            </a:r>
            <a:r>
              <a:rPr lang="lv-LV" altLang="lv-LV" sz="2000" b="1" dirty="0"/>
              <a:t>mehānisms:</a:t>
            </a:r>
            <a:r>
              <a:rPr lang="lv-LV" altLang="lv-LV" sz="2000" dirty="0"/>
              <a:t> </a:t>
            </a:r>
            <a:r>
              <a:rPr lang="lv-LV" altLang="lv-LV" sz="2000" b="1" dirty="0">
                <a:solidFill>
                  <a:srgbClr val="92D050"/>
                </a:solidFill>
              </a:rPr>
              <a:t>vienības izmaksas, </a:t>
            </a:r>
            <a:r>
              <a:rPr lang="lv-LV" altLang="lv-LV" sz="2000" dirty="0"/>
              <a:t>kuras </a:t>
            </a:r>
            <a:r>
              <a:rPr lang="lv-LV" altLang="lv-LV" sz="2000" dirty="0" smtClean="0"/>
              <a:t>ietekmē:</a:t>
            </a:r>
          </a:p>
          <a:p>
            <a:pPr marL="36000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altLang="lv-LV" sz="2000" dirty="0" smtClean="0"/>
              <a:t> valsts, </a:t>
            </a:r>
          </a:p>
          <a:p>
            <a:pPr marL="36000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altLang="lv-LV" sz="2000" dirty="0" smtClean="0"/>
              <a:t> ilgums, </a:t>
            </a:r>
          </a:p>
          <a:p>
            <a:pPr marL="36000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altLang="lv-LV" sz="2000" dirty="0" smtClean="0"/>
              <a:t> ieguldītais </a:t>
            </a:r>
            <a:r>
              <a:rPr lang="lv-LV" altLang="lv-LV" sz="2000" dirty="0"/>
              <a:t>darbs rezultātu </a:t>
            </a:r>
            <a:r>
              <a:rPr lang="lv-LV" altLang="lv-LV" sz="2000" dirty="0" smtClean="0"/>
              <a:t>izstrādei,</a:t>
            </a:r>
            <a:endParaRPr lang="lv-LV" altLang="lv-LV" sz="2000" dirty="0"/>
          </a:p>
          <a:p>
            <a:pPr marL="36000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altLang="lv-LV" sz="2000" dirty="0" smtClean="0"/>
              <a:t> citi parametri. </a:t>
            </a:r>
            <a:endParaRPr lang="lv-LV" altLang="lv-LV" sz="2000" dirty="0">
              <a:solidFill>
                <a:srgbClr val="92D05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v-LV" sz="2000" dirty="0" smtClean="0"/>
          </a:p>
        </p:txBody>
      </p:sp>
      <p:pic>
        <p:nvPicPr>
          <p:cNvPr id="3584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0050" y="1685925"/>
            <a:ext cx="34258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5489575" y="4275138"/>
            <a:ext cx="34083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lv-LV" altLang="lv-LV" sz="2000" b="1">
                <a:solidFill>
                  <a:srgbClr val="1C388C"/>
                </a:solidFill>
              </a:rPr>
              <a:t>Līdzfinansējums: </a:t>
            </a:r>
            <a:r>
              <a:rPr lang="lv-LV" altLang="lv-LV" sz="2000">
                <a:solidFill>
                  <a:srgbClr val="1C388C"/>
                </a:solidFill>
              </a:rPr>
              <a:t>nepieciešams, t.sk. Projekta vadības darba spēka izmaksas</a:t>
            </a:r>
          </a:p>
        </p:txBody>
      </p:sp>
    </p:spTree>
    <p:extLst>
      <p:ext uri="{BB962C8B-B14F-4D97-AF65-F5344CB8AC3E}">
        <p14:creationId xmlns:p14="http://schemas.microsoft.com/office/powerpoint/2010/main" xmlns="" val="37686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87350" y="430213"/>
            <a:ext cx="8128000" cy="942975"/>
          </a:xfrm>
        </p:spPr>
        <p:txBody>
          <a:bodyPr/>
          <a:lstStyle/>
          <a:p>
            <a:pPr algn="ctr" eaLnBrk="1" hangingPunct="1"/>
            <a:r>
              <a:rPr lang="lv-LV" altLang="lv-LV" sz="4000" b="1" smtClean="0"/>
              <a:t>Kā atrast sadarbības partnerus?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25" y="1498600"/>
            <a:ext cx="4701138" cy="5157788"/>
          </a:xfrm>
        </p:spPr>
        <p:txBody>
          <a:bodyPr rtlCol="0">
            <a:normAutofit lnSpcReduction="10000"/>
          </a:bodyPr>
          <a:lstStyle/>
          <a:p>
            <a:pPr marL="0" lvl="1" indent="0">
              <a:buNone/>
              <a:defRPr/>
            </a:pPr>
            <a:r>
              <a:rPr lang="lv-LV" sz="2200" b="1" dirty="0" smtClean="0"/>
              <a:t>1. Eiropas Komisijas platformas</a:t>
            </a:r>
            <a:r>
              <a:rPr lang="lv-LV" sz="2100" dirty="0"/>
              <a:t>:</a:t>
            </a:r>
          </a:p>
          <a:p>
            <a:pPr marL="0" lvl="1" indent="0">
              <a:buNone/>
              <a:defRPr/>
            </a:pPr>
            <a:r>
              <a:rPr lang="lv-LV" sz="2100" dirty="0"/>
              <a:t>Pieaugušo izglītība: </a:t>
            </a:r>
            <a:r>
              <a:rPr lang="lv-LV" sz="2100" b="1" dirty="0"/>
              <a:t>EPALE</a:t>
            </a:r>
          </a:p>
          <a:p>
            <a:pPr marL="0" lvl="1" indent="0">
              <a:buNone/>
              <a:defRPr/>
            </a:pPr>
            <a:r>
              <a:rPr lang="lv-LV" sz="2100" dirty="0"/>
              <a:t>Skolu izglītība: </a:t>
            </a:r>
            <a:r>
              <a:rPr lang="lv-LV" sz="2100" b="1" dirty="0" err="1"/>
              <a:t>SchoolEducationGateway</a:t>
            </a:r>
            <a:endParaRPr lang="lv-LV" sz="2100" b="1" dirty="0"/>
          </a:p>
          <a:p>
            <a:pPr marL="0" lvl="1" indent="0">
              <a:buNone/>
              <a:defRPr/>
            </a:pPr>
            <a:r>
              <a:rPr lang="lv-LV" sz="2100" dirty="0"/>
              <a:t>Profesionālā izglītība: </a:t>
            </a:r>
            <a:r>
              <a:rPr lang="lv-LV" sz="2100" b="1" dirty="0"/>
              <a:t>ADAM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v-LV" sz="2200" b="1" dirty="0" smtClean="0"/>
              <a:t>2. Ar Erasmus+ Nacionālo aģentūru starpniecību: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2100" dirty="0" smtClean="0"/>
              <a:t>Sagatavo sadarbības piedāvājumu </a:t>
            </a:r>
            <a:r>
              <a:rPr lang="lv-LV" sz="2100" dirty="0"/>
              <a:t>angļu </a:t>
            </a:r>
            <a:r>
              <a:rPr lang="lv-LV" sz="2100" dirty="0" smtClean="0"/>
              <a:t>valodā, kurā aprakstīts plānotais sadarbības projekts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sz="2100" dirty="0" smtClean="0"/>
              <a:t>Nosūti attiecīgās </a:t>
            </a:r>
            <a:r>
              <a:rPr lang="lv-LV" sz="2100" dirty="0"/>
              <a:t>valsts </a:t>
            </a:r>
            <a:r>
              <a:rPr lang="lv-LV" sz="2100" dirty="0" smtClean="0"/>
              <a:t>Nacionālajai aģentūrai </a:t>
            </a:r>
            <a:r>
              <a:rPr lang="lv-LV" sz="2100" dirty="0"/>
              <a:t>publicēšanai mājas </a:t>
            </a:r>
            <a:r>
              <a:rPr lang="lv-LV" sz="2100" dirty="0" smtClean="0"/>
              <a:t>lapā.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sz="2200" b="1" dirty="0" smtClean="0"/>
              <a:t>2. Starptautiskajos Erasmus+ Nacionālo aģentūru organizētajos </a:t>
            </a:r>
            <a:r>
              <a:rPr lang="lv-LV" sz="2200" b="1" dirty="0" err="1" smtClean="0"/>
              <a:t>kontaktsemināros</a:t>
            </a:r>
            <a:r>
              <a:rPr lang="lv-LV" sz="2200" b="1" dirty="0" smtClean="0"/>
              <a:t>: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100" dirty="0" smtClean="0"/>
              <a:t> Informācija par semināriem VIAA mājas lapā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lv-LV" sz="2100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v-LV" sz="2000" dirty="0" smtClean="0"/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601788"/>
            <a:ext cx="3851274" cy="245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5038531" y="4348065"/>
            <a:ext cx="3834881" cy="146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ts val="1900"/>
              <a:buFontTx/>
              <a:buNone/>
            </a:pPr>
            <a:r>
              <a:rPr lang="lv-LV" altLang="lv-LV" sz="1800" b="1" i="1" dirty="0">
                <a:solidFill>
                  <a:srgbClr val="1C388C"/>
                </a:solidFill>
              </a:rPr>
              <a:t>Info par ES valstu Nacionālajām aģentūrām: </a:t>
            </a:r>
            <a:r>
              <a:rPr lang="lv-LV" altLang="lv-LV" sz="1800" i="1" u="sng" dirty="0">
                <a:solidFill>
                  <a:srgbClr val="1C388C"/>
                </a:solidFill>
              </a:rPr>
              <a:t>http://ec.europa.eu/programmes/erasmus-plus/tools/national-agencies/index_en.htm  </a:t>
            </a:r>
          </a:p>
        </p:txBody>
      </p:sp>
    </p:spTree>
    <p:extLst>
      <p:ext uri="{BB962C8B-B14F-4D97-AF65-F5344CB8AC3E}">
        <p14:creationId xmlns:p14="http://schemas.microsoft.com/office/powerpoint/2010/main" xmlns="" val="26388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28650" y="463550"/>
            <a:ext cx="7886700" cy="909638"/>
          </a:xfrm>
        </p:spPr>
        <p:txBody>
          <a:bodyPr/>
          <a:lstStyle/>
          <a:p>
            <a:pPr algn="ctr" eaLnBrk="1" hangingPunct="1"/>
            <a:r>
              <a:rPr lang="lv-LV" altLang="lv-LV" b="1" smtClean="0"/>
              <a:t>Projektu konkursi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52413" y="1524000"/>
            <a:ext cx="4435475" cy="5334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lv-LV" altLang="lv-LV" sz="2200" b="1" dirty="0" smtClean="0"/>
              <a:t>Konkursu izsludināšana: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lv-LV" altLang="lv-LV" sz="2100" dirty="0" smtClean="0"/>
              <a:t>vienu reizi gadā – rudenī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lv-LV" altLang="lv-LV" sz="2100" dirty="0"/>
              <a:t>Eiropas Komisijas Erasmus+ </a:t>
            </a:r>
          </a:p>
          <a:p>
            <a:pPr lvl="1">
              <a:buNone/>
            </a:pPr>
            <a:r>
              <a:rPr lang="lv-LV" altLang="lv-LV" sz="2100" dirty="0"/>
              <a:t>mājas lapā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lv-LV" altLang="lv-LV" sz="2100" dirty="0" smtClean="0"/>
              <a:t>VIAA mājas lapā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lv-LV" altLang="lv-LV" sz="2200" b="1" dirty="0" smtClean="0"/>
              <a:t>Informatīvie semināri: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lv-LV" altLang="lv-LV" sz="2100" dirty="0" smtClean="0"/>
              <a:t>pēc konkursa izsludināšanas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lv-LV" altLang="lv-LV" sz="2100" dirty="0" smtClean="0"/>
              <a:t>visa gada garumā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lv-LV" altLang="lv-LV" sz="2200" b="1" dirty="0" smtClean="0"/>
              <a:t>Iesniegšana un tās termiņš: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lv-LV" altLang="lv-LV" sz="2100" dirty="0" smtClean="0"/>
              <a:t>tiešsaistē EK sistēmā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lv-LV" altLang="lv-LV" sz="2100" dirty="0" smtClean="0"/>
              <a:t>Nākamā gada 1. ceturksnī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lv-LV" altLang="lv-LV" sz="2200" b="1" dirty="0" smtClean="0"/>
              <a:t>Info: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lv-LV" altLang="lv-LV" sz="2100" dirty="0" smtClean="0">
                <a:hlinkClick r:id="rId2"/>
              </a:rPr>
              <a:t>www.viaa.gov.lv</a:t>
            </a:r>
            <a:r>
              <a:rPr lang="lv-LV" altLang="lv-LV" sz="2100" dirty="0" smtClean="0"/>
              <a:t>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lv-LV" altLang="lv-LV" sz="2100" dirty="0" smtClean="0">
                <a:hlinkClick r:id="rId3"/>
              </a:rPr>
              <a:t>www.erasmusplus.lv</a:t>
            </a:r>
            <a:r>
              <a:rPr lang="lv-LV" altLang="lv-LV" sz="2100" dirty="0" smtClean="0"/>
              <a:t> </a:t>
            </a: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2788" y="1654175"/>
            <a:ext cx="43561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80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28650" y="463550"/>
            <a:ext cx="7886700" cy="909638"/>
          </a:xfrm>
        </p:spPr>
        <p:txBody>
          <a:bodyPr/>
          <a:lstStyle/>
          <a:p>
            <a:pPr algn="ctr" eaLnBrk="1" hangingPunct="1"/>
            <a:r>
              <a:rPr lang="lv-LV" altLang="lv-LV" b="1" smtClean="0"/>
              <a:t>Kontaktinformācija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88" y="1536700"/>
            <a:ext cx="6264275" cy="4968875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b="1" dirty="0" smtClean="0"/>
              <a:t>Kontaktinformācija: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dirty="0" smtClean="0">
                <a:hlinkClick r:id="rId2"/>
              </a:rPr>
              <a:t>VIAA ES Izglītības programmu departamenta darbinieki</a:t>
            </a:r>
            <a:endParaRPr lang="lv-LV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v-LV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b="1" dirty="0" smtClean="0"/>
              <a:t>Sekojiet </a:t>
            </a:r>
            <a:r>
              <a:rPr lang="lv-LV" b="1" dirty="0"/>
              <a:t>mūsu </a:t>
            </a:r>
            <a:r>
              <a:rPr lang="lv-LV" b="1" dirty="0" smtClean="0"/>
              <a:t>aktualitātēm: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b="1" dirty="0" smtClean="0"/>
              <a:t> </a:t>
            </a:r>
            <a:r>
              <a:rPr lang="lv-LV" sz="2600" dirty="0" smtClean="0"/>
              <a:t>Mājas lapas: </a:t>
            </a:r>
            <a:r>
              <a:rPr lang="lv-LV" sz="2600" dirty="0" err="1" smtClean="0">
                <a:hlinkClick r:id="rId3"/>
              </a:rPr>
              <a:t>erasmusplus.lv</a:t>
            </a:r>
            <a:r>
              <a:rPr lang="lv-LV" sz="2600" dirty="0" smtClean="0"/>
              <a:t> vai </a:t>
            </a:r>
            <a:r>
              <a:rPr lang="lv-LV" sz="2600" dirty="0" err="1" smtClean="0">
                <a:hlinkClick r:id="rId4"/>
              </a:rPr>
              <a:t>erasmus-plus.lv</a:t>
            </a:r>
            <a:r>
              <a:rPr lang="lv-LV" sz="2600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600" dirty="0" smtClean="0"/>
              <a:t> </a:t>
            </a:r>
            <a:r>
              <a:rPr lang="lv-LV" sz="2600" dirty="0" err="1" smtClean="0"/>
              <a:t>Twitter</a:t>
            </a:r>
            <a:r>
              <a:rPr lang="lv-LV" sz="2600" dirty="0" smtClean="0"/>
              <a:t>: </a:t>
            </a:r>
            <a:r>
              <a:rPr lang="lv-LV" sz="2600" dirty="0" smtClean="0">
                <a:hlinkClick r:id="rId5"/>
              </a:rPr>
              <a:t>@VIAA_LV </a:t>
            </a:r>
            <a:r>
              <a:rPr lang="lv-LV" sz="2600" dirty="0" smtClean="0"/>
              <a:t>un </a:t>
            </a:r>
            <a:r>
              <a:rPr lang="lv-LV" sz="2600" dirty="0" smtClean="0">
                <a:hlinkClick r:id="rId6"/>
              </a:rPr>
              <a:t>@</a:t>
            </a:r>
            <a:r>
              <a:rPr lang="lv-LV" sz="2600" dirty="0" err="1" smtClean="0">
                <a:hlinkClick r:id="rId6"/>
              </a:rPr>
              <a:t>ErasmusPlusLV</a:t>
            </a:r>
            <a:endParaRPr lang="lv-LV" sz="2600" dirty="0" smtClean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600" dirty="0" smtClean="0"/>
              <a:t> </a:t>
            </a:r>
            <a:r>
              <a:rPr lang="lv-LV" sz="2600" dirty="0" err="1" smtClean="0"/>
              <a:t>Facebook</a:t>
            </a:r>
            <a:r>
              <a:rPr lang="lv-LV" sz="2600" dirty="0" smtClean="0"/>
              <a:t>: </a:t>
            </a:r>
            <a:r>
              <a:rPr lang="lv-LV" sz="2600" dirty="0" smtClean="0">
                <a:hlinkClick r:id="rId7"/>
              </a:rPr>
              <a:t>Erasmus+ Latvija</a:t>
            </a:r>
            <a:endParaRPr lang="lv-LV" sz="26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600" dirty="0" smtClean="0"/>
              <a:t> </a:t>
            </a:r>
            <a:r>
              <a:rPr lang="lv-LV" sz="2600" dirty="0" err="1" smtClean="0"/>
              <a:t>YouTube</a:t>
            </a:r>
            <a:r>
              <a:rPr lang="lv-LV" sz="2600" dirty="0"/>
              <a:t>: </a:t>
            </a:r>
            <a:r>
              <a:rPr lang="lv-LV" sz="2600" dirty="0" err="1" smtClean="0">
                <a:hlinkClick r:id="rId8"/>
              </a:rPr>
              <a:t>VIAAlv</a:t>
            </a:r>
            <a:endParaRPr lang="lv-LV" sz="26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600" dirty="0" smtClean="0"/>
              <a:t> </a:t>
            </a:r>
            <a:r>
              <a:rPr lang="lv-LV" sz="2600" dirty="0" err="1" smtClean="0"/>
              <a:t>Flickr</a:t>
            </a:r>
            <a:r>
              <a:rPr lang="lv-LV" sz="2600" dirty="0"/>
              <a:t>: </a:t>
            </a:r>
            <a:r>
              <a:rPr lang="lv-LV" sz="2600" dirty="0">
                <a:hlinkClick r:id="rId9"/>
              </a:rPr>
              <a:t>VIAA </a:t>
            </a:r>
            <a:r>
              <a:rPr lang="lv-LV" sz="2600" dirty="0" smtClean="0">
                <a:hlinkClick r:id="rId9"/>
              </a:rPr>
              <a:t>konts</a:t>
            </a:r>
            <a:endParaRPr lang="lv-LV" sz="26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v-LV" sz="26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sz="2600" b="1" dirty="0" smtClean="0"/>
              <a:t>Mājas lapas jaunumi: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600" dirty="0" smtClean="0"/>
              <a:t>Piesakieties: </a:t>
            </a:r>
            <a:r>
              <a:rPr lang="lv-LV" sz="2600" dirty="0" err="1" smtClean="0">
                <a:hlinkClick r:id="rId10"/>
              </a:rPr>
              <a:t>viaa.gov.lv</a:t>
            </a:r>
            <a:r>
              <a:rPr lang="lv-LV" sz="2600" dirty="0" smtClean="0"/>
              <a:t> </a:t>
            </a:r>
            <a:r>
              <a:rPr lang="lv-LV" sz="2600" dirty="0"/>
              <a:t>mājas lapas jaunumu saņemšanai </a:t>
            </a:r>
            <a:r>
              <a:rPr lang="lv-LV" sz="2600" dirty="0" smtClean="0"/>
              <a:t>e-pastā</a:t>
            </a:r>
            <a:endParaRPr lang="lv-LV" sz="2600" dirty="0"/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522413"/>
            <a:ext cx="138906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9063" y="1682750"/>
            <a:ext cx="1065212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9250" y="2770188"/>
            <a:ext cx="185261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/>
              <a:t>Par Erasmus+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b="1" dirty="0"/>
              <a:t>Erasmus+</a:t>
            </a:r>
            <a:r>
              <a:rPr lang="lv-LV" dirty="0"/>
              <a:t> ir Eiropas Savienības programma </a:t>
            </a:r>
            <a:r>
              <a:rPr lang="lv-LV" b="1" dirty="0"/>
              <a:t>izglītības</a:t>
            </a:r>
            <a:r>
              <a:rPr lang="lv-LV" dirty="0"/>
              <a:t>, </a:t>
            </a:r>
            <a:r>
              <a:rPr lang="lv-LV" b="1" dirty="0"/>
              <a:t>mācību</a:t>
            </a:r>
            <a:r>
              <a:rPr lang="lv-LV" dirty="0"/>
              <a:t>, </a:t>
            </a:r>
            <a:r>
              <a:rPr lang="lv-LV" b="1" dirty="0"/>
              <a:t>jaunatnes</a:t>
            </a:r>
            <a:r>
              <a:rPr lang="lv-LV" dirty="0"/>
              <a:t> un </a:t>
            </a:r>
            <a:r>
              <a:rPr lang="lv-LV" b="1" dirty="0"/>
              <a:t>sporta</a:t>
            </a:r>
            <a:r>
              <a:rPr lang="lv-LV" dirty="0"/>
              <a:t> jomās laikposmam no </a:t>
            </a:r>
            <a:r>
              <a:rPr lang="lv-LV" b="1" dirty="0"/>
              <a:t>2014. līdz 2020.</a:t>
            </a:r>
            <a:r>
              <a:rPr lang="lv-LV" dirty="0"/>
              <a:t>gadam</a:t>
            </a:r>
          </a:p>
          <a:p>
            <a:r>
              <a:rPr lang="lv-LV" dirty="0"/>
              <a:t>Izglītības, mācību, jaunatnes un sporta jomas var sniegt būtisku ieguldījumu, lai: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lv-LV" b="1" dirty="0"/>
              <a:t>palīdzētu pārvaldīt sociālekonomiskās pārmaiņas</a:t>
            </a:r>
            <a:r>
              <a:rPr lang="lv-LV" dirty="0"/>
              <a:t>, atrisināt būtiskākās problēmas, kas Eiropai radīsies līdz nākamās desmitgades </a:t>
            </a:r>
            <a:r>
              <a:rPr lang="lv-LV" dirty="0" smtClean="0"/>
              <a:t>beigām,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lv-LV" b="1" dirty="0" smtClean="0"/>
              <a:t>atbalstītu </a:t>
            </a:r>
            <a:r>
              <a:rPr lang="lv-LV" b="1" dirty="0"/>
              <a:t>stratēģijas “Eiropa2020”</a:t>
            </a:r>
            <a:r>
              <a:rPr lang="lv-LV" dirty="0"/>
              <a:t> (</a:t>
            </a:r>
            <a:r>
              <a:rPr lang="lv-LV" u="sng" dirty="0"/>
              <a:t>stratēģija izaugsmei, darbavietām, sociālajam taisnīgumam un iekļaušanai</a:t>
            </a:r>
            <a:r>
              <a:rPr lang="lv-LV" dirty="0"/>
              <a:t>) </a:t>
            </a:r>
            <a:r>
              <a:rPr lang="lv-LV" b="1" dirty="0"/>
              <a:t>īstenošanu</a:t>
            </a:r>
            <a:r>
              <a:rPr lang="lv-LV" dirty="0" smtClean="0"/>
              <a:t>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1077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05" y="463295"/>
            <a:ext cx="8638903" cy="910119"/>
          </a:xfrm>
        </p:spPr>
        <p:txBody>
          <a:bodyPr>
            <a:noAutofit/>
          </a:bodyPr>
          <a:lstStyle/>
          <a:p>
            <a:pPr algn="ctr"/>
            <a:r>
              <a:rPr lang="lv-LV" sz="3200" noProof="0" dirty="0" smtClean="0"/>
              <a:t>Vienkāršota pieeja: </a:t>
            </a:r>
            <a:r>
              <a:rPr lang="lv-LV" sz="3200" b="1" u="sng" noProof="0" dirty="0" smtClean="0"/>
              <a:t>Erasmus+ 3 pamatdarbības</a:t>
            </a:r>
            <a:endParaRPr lang="lv-LV" sz="3200" b="1" u="sng" noProof="0" dirty="0"/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355887" y="2123540"/>
            <a:ext cx="1339850" cy="2889250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1200" dirty="0">
              <a:ea typeface="ＭＳ Ｐゴシック" pitchFamily="34" charset="-128"/>
            </a:endParaRPr>
          </a:p>
          <a:p>
            <a:pPr algn="ctr"/>
            <a:endParaRPr lang="en-GB" sz="1200" dirty="0">
              <a:ea typeface="ＭＳ Ｐゴシック" pitchFamily="34" charset="-128"/>
            </a:endParaRPr>
          </a:p>
          <a:p>
            <a:pPr algn="ctr"/>
            <a:endParaRPr lang="en-GB" sz="1200" dirty="0">
              <a:ea typeface="ＭＳ Ｐゴシック" pitchFamily="34" charset="-128"/>
            </a:endParaRPr>
          </a:p>
          <a:p>
            <a:pPr algn="ctr"/>
            <a:endParaRPr lang="en-GB" sz="800" dirty="0">
              <a:ea typeface="ＭＳ Ｐゴシック" pitchFamily="34" charset="-128"/>
            </a:endParaRPr>
          </a:p>
          <a:p>
            <a:pPr algn="ctr"/>
            <a:r>
              <a:rPr lang="en-GB" sz="1200" dirty="0" err="1">
                <a:ea typeface="ＭＳ Ｐゴシック" pitchFamily="34" charset="-128"/>
              </a:rPr>
              <a:t>Grundtvig</a:t>
            </a:r>
            <a:endParaRPr lang="en-GB" sz="1200" dirty="0">
              <a:ea typeface="ＭＳ Ｐゴシック" pitchFamily="34" charset="-128"/>
            </a:endParaRPr>
          </a:p>
          <a:p>
            <a:pPr algn="ctr"/>
            <a:endParaRPr lang="en-GB" sz="600" dirty="0">
              <a:ea typeface="ＭＳ Ｐゴシック" pitchFamily="34" charset="-128"/>
            </a:endParaRPr>
          </a:p>
          <a:p>
            <a:pPr algn="ctr"/>
            <a:r>
              <a:rPr lang="en-GB" sz="1200" dirty="0">
                <a:ea typeface="ＭＳ Ｐゴシック" pitchFamily="34" charset="-128"/>
              </a:rPr>
              <a:t>Erasmus</a:t>
            </a:r>
          </a:p>
          <a:p>
            <a:pPr algn="ctr"/>
            <a:endParaRPr lang="en-GB" sz="600" dirty="0">
              <a:ea typeface="ＭＳ Ｐゴシック" pitchFamily="34" charset="-128"/>
            </a:endParaRPr>
          </a:p>
          <a:p>
            <a:pPr algn="ctr"/>
            <a:r>
              <a:rPr lang="en-GB" sz="1200" dirty="0" smtClean="0">
                <a:ea typeface="ＭＳ Ｐゴシック" pitchFamily="34" charset="-128"/>
              </a:rPr>
              <a:t>Leonardo</a:t>
            </a:r>
            <a:r>
              <a:rPr lang="lv-LV" sz="1200" dirty="0" smtClean="0">
                <a:ea typeface="ＭＳ Ｐゴシック" pitchFamily="34" charset="-128"/>
              </a:rPr>
              <a:t> </a:t>
            </a:r>
            <a:r>
              <a:rPr lang="lv-LV" sz="1200" dirty="0" err="1" smtClean="0">
                <a:ea typeface="ＭＳ Ｐゴシック" pitchFamily="34" charset="-128"/>
              </a:rPr>
              <a:t>da</a:t>
            </a:r>
            <a:r>
              <a:rPr lang="lv-LV" sz="1200" dirty="0" smtClean="0">
                <a:ea typeface="ＭＳ Ｐゴシック" pitchFamily="34" charset="-128"/>
              </a:rPr>
              <a:t> </a:t>
            </a:r>
            <a:r>
              <a:rPr lang="lv-LV" sz="1200" dirty="0" err="1" smtClean="0">
                <a:ea typeface="ＭＳ Ｐゴシック" pitchFamily="34" charset="-128"/>
              </a:rPr>
              <a:t>Vinci</a:t>
            </a:r>
            <a:endParaRPr lang="en-GB" sz="1200" dirty="0">
              <a:ea typeface="ＭＳ Ｐゴシック" pitchFamily="34" charset="-128"/>
            </a:endParaRPr>
          </a:p>
          <a:p>
            <a:pPr algn="ctr"/>
            <a:endParaRPr lang="en-GB" sz="600" dirty="0">
              <a:ea typeface="ＭＳ Ｐゴシック" pitchFamily="34" charset="-128"/>
            </a:endParaRPr>
          </a:p>
          <a:p>
            <a:pPr algn="ctr"/>
            <a:r>
              <a:rPr lang="en-GB" sz="1200" dirty="0">
                <a:ea typeface="ＭＳ Ｐゴシック" pitchFamily="34" charset="-128"/>
              </a:rPr>
              <a:t>Comenius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708628" y="2112867"/>
            <a:ext cx="1944687" cy="1655763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fr-BE" sz="1200" dirty="0">
              <a:ea typeface="ＭＳ Ｐゴシック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fr-BE" sz="1200" dirty="0">
                <a:ea typeface="ＭＳ Ｐゴシック" pitchFamily="34" charset="-128"/>
              </a:rPr>
              <a:t>International</a:t>
            </a:r>
          </a:p>
          <a:p>
            <a:pPr algn="ctr">
              <a:lnSpc>
                <a:spcPct val="90000"/>
              </a:lnSpc>
            </a:pPr>
            <a:r>
              <a:rPr lang="fr-BE" sz="1200" dirty="0" err="1">
                <a:ea typeface="ＭＳ Ｐゴシック" pitchFamily="34" charset="-128"/>
              </a:rPr>
              <a:t>higher</a:t>
            </a:r>
            <a:r>
              <a:rPr lang="fr-BE" sz="1200" dirty="0">
                <a:ea typeface="ＭＳ Ｐゴシック" pitchFamily="34" charset="-128"/>
              </a:rPr>
              <a:t> </a:t>
            </a:r>
            <a:r>
              <a:rPr lang="fr-BE" sz="1200" dirty="0" err="1">
                <a:ea typeface="ＭＳ Ｐゴシック" pitchFamily="34" charset="-128"/>
              </a:rPr>
              <a:t>education</a:t>
            </a:r>
            <a:r>
              <a:rPr lang="fr-BE" sz="1200" dirty="0">
                <a:ea typeface="ＭＳ Ｐゴシック" pitchFamily="34" charset="-128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fr-BE" sz="1200" dirty="0">
                <a:ea typeface="ＭＳ Ｐゴシック" pitchFamily="34" charset="-128"/>
              </a:rPr>
              <a:t>programmes:</a:t>
            </a:r>
            <a:endParaRPr lang="en-GB" sz="1200" dirty="0">
              <a:ea typeface="ＭＳ Ｐゴシック" pitchFamily="34" charset="-128"/>
            </a:endParaRPr>
          </a:p>
          <a:p>
            <a:pPr algn="ctr">
              <a:lnSpc>
                <a:spcPct val="90000"/>
              </a:lnSpc>
            </a:pPr>
            <a:r>
              <a:rPr lang="en-GB" sz="1200" dirty="0">
                <a:ea typeface="ＭＳ Ｐゴシック" pitchFamily="34" charset="-128"/>
              </a:rPr>
              <a:t>Erasmus Mundus, 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ea typeface="ＭＳ Ｐゴシック" pitchFamily="34" charset="-128"/>
              </a:rPr>
              <a:t>Tempus,</a:t>
            </a:r>
          </a:p>
          <a:p>
            <a:pPr algn="ctr">
              <a:lnSpc>
                <a:spcPct val="90000"/>
              </a:lnSpc>
            </a:pPr>
            <a:r>
              <a:rPr lang="fr-BE" sz="1200" dirty="0">
                <a:ea typeface="ＭＳ Ｐゴシック" pitchFamily="34" charset="-128"/>
              </a:rPr>
              <a:t>Alfa, </a:t>
            </a:r>
            <a:r>
              <a:rPr lang="fr-BE" sz="1200" dirty="0" err="1">
                <a:ea typeface="ＭＳ Ｐゴシック" pitchFamily="34" charset="-128"/>
              </a:rPr>
              <a:t>Edulink</a:t>
            </a:r>
            <a:r>
              <a:rPr lang="fr-BE" sz="1200" dirty="0">
                <a:ea typeface="ＭＳ Ｐゴシック" pitchFamily="34" charset="-128"/>
              </a:rPr>
              <a:t>, </a:t>
            </a:r>
            <a:br>
              <a:rPr lang="fr-BE" sz="1200" dirty="0">
                <a:ea typeface="ＭＳ Ｐゴシック" pitchFamily="34" charset="-128"/>
              </a:rPr>
            </a:br>
            <a:r>
              <a:rPr lang="fr-BE" sz="1200" dirty="0" err="1">
                <a:ea typeface="ＭＳ Ｐゴシック" pitchFamily="34" charset="-128"/>
              </a:rPr>
              <a:t>Bilateral</a:t>
            </a:r>
            <a:r>
              <a:rPr lang="fr-BE" sz="1200" dirty="0">
                <a:ea typeface="ＭＳ Ｐゴシック" pitchFamily="34" charset="-128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fr-BE" sz="1200" dirty="0">
                <a:ea typeface="ＭＳ Ｐゴシック" pitchFamily="34" charset="-128"/>
              </a:rPr>
              <a:t>Programmes</a:t>
            </a:r>
            <a:endParaRPr lang="en-GB" sz="1200" dirty="0">
              <a:ea typeface="ＭＳ Ｐゴシック" pitchFamily="34" charset="-128"/>
            </a:endParaRPr>
          </a:p>
          <a:p>
            <a:pPr algn="ctr"/>
            <a:endParaRPr lang="en-GB" sz="1200" dirty="0">
              <a:ea typeface="ＭＳ Ｐゴシック" pitchFamily="34" charset="-128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985485" y="3855942"/>
            <a:ext cx="1562100" cy="142557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475E76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dirty="0">
                <a:ea typeface="ＭＳ Ｐゴシック" pitchFamily="34" charset="-128"/>
              </a:rPr>
              <a:t>Youth in Action </a:t>
            </a:r>
          </a:p>
          <a:p>
            <a:pPr algn="ctr"/>
            <a:r>
              <a:rPr lang="en-GB" sz="1200" dirty="0">
                <a:ea typeface="ＭＳ Ｐゴシック" pitchFamily="34" charset="-128"/>
              </a:rPr>
              <a:t>Programme</a:t>
            </a: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3527425" y="1548864"/>
            <a:ext cx="5489576" cy="4327525"/>
            <a:chOff x="2381" y="1344"/>
            <a:chExt cx="3458" cy="2726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>
              <a:off x="2381" y="2512"/>
              <a:ext cx="796" cy="2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5 w 21600"/>
                <a:gd name="T13" fmla="*/ 5355 h 21600"/>
                <a:gd name="T14" fmla="*/ 18914 w 21600"/>
                <a:gd name="T15" fmla="*/ 162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alpha val="70000"/>
                  </a:srgbClr>
                </a:gs>
                <a:gs pos="100000">
                  <a:srgbClr val="FF9933"/>
                </a:gs>
              </a:gsLst>
              <a:lin ang="0" scaled="1"/>
            </a:gra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lv-LV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2579" y="1344"/>
              <a:ext cx="3260" cy="2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lv-LV" sz="2200" b="1" u="sng" dirty="0" smtClean="0">
                  <a:solidFill>
                    <a:srgbClr val="0F5494"/>
                  </a:solidFill>
                  <a:ea typeface="ＭＳ Ｐゴシック" pitchFamily="34" charset="-128"/>
                </a:rPr>
                <a:t>Vienota Erasmus+ programma (2014-2020</a:t>
              </a:r>
              <a:r>
                <a:rPr lang="lv-LV" sz="2200" b="1" u="sng" dirty="0">
                  <a:solidFill>
                    <a:srgbClr val="0F5494"/>
                  </a:solidFill>
                  <a:ea typeface="ＭＳ Ｐゴシック" pitchFamily="34" charset="-128"/>
                </a:rPr>
                <a:t>)</a:t>
              </a:r>
              <a:endParaRPr lang="en-GB" sz="2200" b="1" u="sng" dirty="0">
                <a:solidFill>
                  <a:srgbClr val="0F549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265" y="1679"/>
              <a:ext cx="2414" cy="166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467" y="1789"/>
              <a:ext cx="2010" cy="3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600" dirty="0">
                  <a:solidFill>
                    <a:srgbClr val="0F5494"/>
                  </a:solidFill>
                  <a:ea typeface="ＭＳ Ｐゴシック" pitchFamily="34" charset="-128"/>
                </a:rPr>
                <a:t>Erasmus+</a:t>
              </a: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4834" y="2265"/>
              <a:ext cx="2" cy="778"/>
            </a:xfrm>
            <a:prstGeom prst="line">
              <a:avLst/>
            </a:prstGeom>
            <a:noFill/>
            <a:ln w="9525">
              <a:solidFill>
                <a:srgbClr val="3E6FD2"/>
              </a:solidFill>
              <a:round/>
              <a:headEnd/>
              <a:tailEnd/>
            </a:ln>
          </p:spPr>
          <p:txBody>
            <a:bodyPr/>
            <a:lstStyle/>
            <a:p>
              <a:endParaRPr lang="lv-LV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3332" y="2323"/>
              <a:ext cx="673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lv-LV" sz="1500" b="1" dirty="0" smtClean="0">
                  <a:solidFill>
                    <a:srgbClr val="0F5494"/>
                  </a:solidFill>
                  <a:ea typeface="ＭＳ Ｐゴシック" pitchFamily="34" charset="-128"/>
                </a:rPr>
                <a:t>KA</a:t>
              </a:r>
              <a:r>
                <a:rPr lang="en-GB" sz="1500" b="1" dirty="0" smtClean="0">
                  <a:solidFill>
                    <a:srgbClr val="0F5494"/>
                  </a:solidFill>
                  <a:ea typeface="ＭＳ Ｐゴシック" pitchFamily="34" charset="-128"/>
                </a:rPr>
                <a:t>1</a:t>
              </a:r>
              <a:endParaRPr lang="en-GB" sz="1500" b="1" dirty="0">
                <a:solidFill>
                  <a:srgbClr val="0F5494"/>
                </a:solidFill>
                <a:ea typeface="ＭＳ Ｐゴシック" pitchFamily="34" charset="-128"/>
              </a:endParaRP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GB" sz="1500" b="1" dirty="0">
                  <a:solidFill>
                    <a:srgbClr val="0F5494"/>
                  </a:solidFill>
                  <a:ea typeface="ＭＳ Ｐゴシック" pitchFamily="34" charset="-128"/>
                </a:rPr>
                <a:t>Learning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GB" sz="1500" b="1" dirty="0" smtClean="0">
                  <a:solidFill>
                    <a:srgbClr val="0F5494"/>
                  </a:solidFill>
                  <a:ea typeface="ＭＳ Ｐゴシック" pitchFamily="34" charset="-128"/>
                </a:rPr>
                <a:t>Mobility</a:t>
              </a:r>
              <a:r>
                <a:rPr lang="lv-LV" sz="1500" dirty="0" smtClean="0">
                  <a:solidFill>
                    <a:srgbClr val="0F5494"/>
                  </a:solidFill>
                  <a:ea typeface="ＭＳ Ｐゴシック" pitchFamily="34" charset="-128"/>
                </a:rPr>
                <a:t>/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lv-LV" sz="1500" dirty="0" smtClean="0">
                  <a:solidFill>
                    <a:srgbClr val="0F5494"/>
                  </a:solidFill>
                  <a:ea typeface="ＭＳ Ｐゴシック" pitchFamily="34" charset="-128"/>
                </a:rPr>
                <a:t>Mācību 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lv-LV" sz="1500" dirty="0" smtClean="0">
                  <a:solidFill>
                    <a:srgbClr val="0F5494"/>
                  </a:solidFill>
                  <a:ea typeface="ＭＳ Ｐゴシック" pitchFamily="34" charset="-128"/>
                </a:rPr>
                <a:t>mobilitātes</a:t>
              </a:r>
              <a:endParaRPr lang="en-GB" sz="1500" dirty="0">
                <a:solidFill>
                  <a:srgbClr val="0F549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4847" y="2294"/>
              <a:ext cx="819" cy="9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lv-LV" sz="1500" b="1" dirty="0" smtClean="0">
                  <a:solidFill>
                    <a:srgbClr val="0F5494"/>
                  </a:solidFill>
                  <a:ea typeface="ＭＳ Ｐゴシック" pitchFamily="34" charset="-128"/>
                </a:rPr>
                <a:t>KA</a:t>
              </a:r>
              <a:r>
                <a:rPr lang="en-GB" sz="1500" b="1" dirty="0" smtClean="0">
                  <a:solidFill>
                    <a:srgbClr val="0F5494"/>
                  </a:solidFill>
                  <a:ea typeface="ＭＳ Ｐゴシック" pitchFamily="34" charset="-128"/>
                </a:rPr>
                <a:t>3</a:t>
              </a:r>
              <a:endParaRPr lang="en-GB" sz="1500" b="1" dirty="0">
                <a:solidFill>
                  <a:srgbClr val="0F5494"/>
                </a:solidFill>
                <a:ea typeface="ＭＳ Ｐゴシック" pitchFamily="34" charset="-128"/>
              </a:endParaRP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GB" sz="1500" b="1" dirty="0">
                  <a:solidFill>
                    <a:srgbClr val="0F5494"/>
                  </a:solidFill>
                  <a:ea typeface="ＭＳ Ｐゴシック" pitchFamily="34" charset="-128"/>
                </a:rPr>
                <a:t>Policy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GB" sz="1500" b="1" dirty="0" smtClean="0">
                  <a:solidFill>
                    <a:srgbClr val="0F5494"/>
                  </a:solidFill>
                  <a:ea typeface="ＭＳ Ｐゴシック" pitchFamily="34" charset="-128"/>
                </a:rPr>
                <a:t>Support</a:t>
              </a:r>
              <a:r>
                <a:rPr lang="lv-LV" sz="1500" dirty="0" smtClean="0">
                  <a:solidFill>
                    <a:srgbClr val="0F5494"/>
                  </a:solidFill>
                  <a:ea typeface="ＭＳ Ｐゴシック" pitchFamily="34" charset="-128"/>
                </a:rPr>
                <a:t>/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lv-LV" sz="1500" dirty="0" smtClean="0">
                  <a:solidFill>
                    <a:srgbClr val="0F5494"/>
                  </a:solidFill>
                  <a:ea typeface="ＭＳ Ｐゴシック" pitchFamily="34" charset="-128"/>
                </a:rPr>
                <a:t>Atbalsts 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lv-LV" sz="1500" dirty="0" smtClean="0">
                  <a:solidFill>
                    <a:srgbClr val="0F5494"/>
                  </a:solidFill>
                  <a:ea typeface="ＭＳ Ｐゴシック" pitchFamily="34" charset="-128"/>
                </a:rPr>
                <a:t>Politikas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lv-LV" sz="1500" dirty="0" smtClean="0">
                  <a:solidFill>
                    <a:srgbClr val="0F5494"/>
                  </a:solidFill>
                  <a:ea typeface="ＭＳ Ｐゴシック" pitchFamily="34" charset="-128"/>
                </a:rPr>
                <a:t> iniciatīvām</a:t>
              </a:r>
              <a:endParaRPr lang="en-GB" sz="1500" dirty="0">
                <a:solidFill>
                  <a:srgbClr val="0F549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4029" y="2310"/>
              <a:ext cx="794" cy="7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lv-LV" sz="1500" b="1" dirty="0" smtClean="0">
                  <a:solidFill>
                    <a:srgbClr val="0F5494"/>
                  </a:solidFill>
                  <a:ea typeface="ＭＳ Ｐゴシック" pitchFamily="34" charset="-128"/>
                </a:rPr>
                <a:t>KA2</a:t>
              </a:r>
              <a:endParaRPr lang="en-GB" sz="1500" b="1" dirty="0">
                <a:solidFill>
                  <a:srgbClr val="0F5494"/>
                </a:solidFill>
                <a:ea typeface="ＭＳ Ｐゴシック" pitchFamily="34" charset="-128"/>
              </a:endParaRP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GB" sz="1500" b="1" dirty="0">
                  <a:solidFill>
                    <a:srgbClr val="0F5494"/>
                  </a:solidFill>
                  <a:ea typeface="ＭＳ Ｐゴシック" pitchFamily="34" charset="-128"/>
                </a:rPr>
                <a:t>Co-operation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fr-BE" sz="1500" b="1" dirty="0" smtClean="0">
                  <a:solidFill>
                    <a:srgbClr val="0F5494"/>
                  </a:solidFill>
                  <a:ea typeface="ＭＳ Ｐゴシック" pitchFamily="34" charset="-128"/>
                </a:rPr>
                <a:t>Projects</a:t>
              </a:r>
              <a:r>
                <a:rPr lang="lv-LV" sz="1500" dirty="0" smtClean="0">
                  <a:solidFill>
                    <a:srgbClr val="0F5494"/>
                  </a:solidFill>
                  <a:ea typeface="ＭＳ Ｐゴシック" pitchFamily="34" charset="-128"/>
                </a:rPr>
                <a:t>/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lv-LV" sz="1500" dirty="0" smtClean="0">
                  <a:solidFill>
                    <a:srgbClr val="0F5494"/>
                  </a:solidFill>
                  <a:ea typeface="ＭＳ Ｐゴシック" pitchFamily="34" charset="-128"/>
                </a:rPr>
                <a:t>Sadarbības 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lv-LV" sz="1500" dirty="0" smtClean="0">
                  <a:solidFill>
                    <a:srgbClr val="0F5494"/>
                  </a:solidFill>
                  <a:ea typeface="ＭＳ Ｐゴシック" pitchFamily="34" charset="-128"/>
                </a:rPr>
                <a:t>projekti</a:t>
              </a:r>
              <a:endParaRPr lang="en-GB" sz="1500" dirty="0">
                <a:solidFill>
                  <a:srgbClr val="0F549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816" y="3481"/>
              <a:ext cx="1565" cy="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66700" indent="-85725">
                <a:spcBef>
                  <a:spcPct val="50000"/>
                </a:spcBef>
              </a:pPr>
              <a:r>
                <a:rPr lang="lv-LV" sz="1400" i="1" dirty="0" smtClean="0">
                  <a:solidFill>
                    <a:srgbClr val="0F5494"/>
                  </a:solidFill>
                  <a:latin typeface="Verdana" pitchFamily="34" charset="0"/>
                </a:rPr>
                <a:t>Īpašas aktivitātes</a:t>
              </a:r>
              <a:r>
                <a:rPr lang="fr-BE" sz="1400" i="1" dirty="0" smtClean="0">
                  <a:solidFill>
                    <a:srgbClr val="0F5494"/>
                  </a:solidFill>
                  <a:latin typeface="Verdana" pitchFamily="34" charset="0"/>
                </a:rPr>
                <a:t>:</a:t>
              </a:r>
              <a:endParaRPr lang="fr-BE" sz="1400" i="1" dirty="0">
                <a:solidFill>
                  <a:srgbClr val="0F5494"/>
                </a:solidFill>
                <a:latin typeface="Verdana" pitchFamily="34" charset="0"/>
              </a:endParaRPr>
            </a:p>
            <a:p>
              <a:pPr marL="266700" indent="-85725">
                <a:spcBef>
                  <a:spcPct val="50000"/>
                </a:spcBef>
                <a:buFontTx/>
                <a:buChar char="•"/>
              </a:pPr>
              <a:r>
                <a:rPr lang="fr-BE" sz="1400" dirty="0">
                  <a:solidFill>
                    <a:srgbClr val="0F5494"/>
                  </a:solidFill>
                  <a:latin typeface="Verdana" pitchFamily="34" charset="0"/>
                </a:rPr>
                <a:t> Jean Monnet </a:t>
              </a:r>
            </a:p>
            <a:p>
              <a:pPr marL="266700" indent="-85725">
                <a:spcBef>
                  <a:spcPct val="50000"/>
                </a:spcBef>
                <a:buFontTx/>
                <a:buChar char="•"/>
              </a:pPr>
              <a:r>
                <a:rPr lang="fr-BE" sz="1400" dirty="0">
                  <a:solidFill>
                    <a:srgbClr val="0F5494"/>
                  </a:solidFill>
                  <a:latin typeface="Verdana" pitchFamily="34" charset="0"/>
                </a:rPr>
                <a:t> Sport</a:t>
              </a:r>
            </a:p>
          </p:txBody>
        </p:sp>
        <p:sp>
          <p:nvSpPr>
            <p:cNvPr id="17" name="Line 27"/>
            <p:cNvSpPr>
              <a:spLocks noChangeShapeType="1"/>
            </p:cNvSpPr>
            <p:nvPr/>
          </p:nvSpPr>
          <p:spPr bwMode="auto">
            <a:xfrm>
              <a:off x="3334" y="2217"/>
              <a:ext cx="2143" cy="0"/>
            </a:xfrm>
            <a:prstGeom prst="line">
              <a:avLst/>
            </a:prstGeom>
            <a:noFill/>
            <a:ln w="9525">
              <a:solidFill>
                <a:srgbClr val="3E6FD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lv-LV"/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>
              <a:off x="4018" y="2265"/>
              <a:ext cx="0" cy="771"/>
            </a:xfrm>
            <a:prstGeom prst="line">
              <a:avLst/>
            </a:prstGeom>
            <a:noFill/>
            <a:ln w="9525">
              <a:solidFill>
                <a:srgbClr val="3E6FD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lv-LV"/>
            </a:p>
          </p:txBody>
        </p:sp>
      </p:grp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29167" y="1548864"/>
            <a:ext cx="3512028" cy="3699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lv-LV" sz="2200" dirty="0" smtClean="0">
                <a:solidFill>
                  <a:srgbClr val="0F5494"/>
                </a:solidFill>
                <a:ea typeface="ＭＳ Ｐゴシック" pitchFamily="34" charset="-128"/>
              </a:rPr>
              <a:t>Programmas (2007-2013)</a:t>
            </a:r>
            <a:endParaRPr lang="en-GB" sz="2200" dirty="0">
              <a:solidFill>
                <a:srgbClr val="0F5494"/>
              </a:solidFill>
              <a:ea typeface="ＭＳ Ｐゴシック" pitchFamily="34" charset="-128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0" y="2617310"/>
            <a:ext cx="208915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GB" sz="1200" dirty="0">
                <a:ea typeface="ＭＳ Ｐゴシック" pitchFamily="34" charset="-128"/>
              </a:rPr>
              <a:t>Lifelong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GB" sz="1200" dirty="0">
                <a:ea typeface="ＭＳ Ｐゴシック" pitchFamily="34" charset="-128"/>
              </a:rPr>
              <a:t>Learning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GB" sz="1200" dirty="0" smtClean="0">
                <a:ea typeface="ＭＳ Ｐゴシック" pitchFamily="34" charset="-128"/>
              </a:rPr>
              <a:t>Programme</a:t>
            </a:r>
            <a:r>
              <a:rPr lang="lv-LV" sz="1200" dirty="0" smtClean="0">
                <a:ea typeface="ＭＳ Ｐゴシック" pitchFamily="34" charset="-128"/>
              </a:rPr>
              <a:t>:</a:t>
            </a:r>
            <a:endParaRPr lang="en-GB" sz="1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1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/>
              <a:t>Latvijas Nacionālās aģentūras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lv-LV" altLang="lv-LV" dirty="0"/>
              <a:t>Latvijā programmu </a:t>
            </a:r>
            <a:r>
              <a:rPr lang="lv-LV" altLang="lv-LV" dirty="0" smtClean="0"/>
              <a:t>«</a:t>
            </a:r>
            <a:r>
              <a:rPr lang="lv-LV" altLang="lv-LV" i="1" dirty="0" smtClean="0"/>
              <a:t>Erasmus</a:t>
            </a:r>
            <a:r>
              <a:rPr lang="lv-LV" altLang="lv-LV" dirty="0" smtClean="0"/>
              <a:t>+» </a:t>
            </a:r>
            <a:r>
              <a:rPr lang="lv-LV" altLang="lv-LV" dirty="0"/>
              <a:t>administrē </a:t>
            </a:r>
            <a:r>
              <a:rPr lang="lv-LV" altLang="lv-LV" b="1" dirty="0"/>
              <a:t>divas </a:t>
            </a:r>
            <a:r>
              <a:rPr lang="lv-LV" altLang="lv-LV" dirty="0"/>
              <a:t>aģentūras:</a:t>
            </a:r>
          </a:p>
          <a:p>
            <a:pPr marL="0" indent="0">
              <a:buFont typeface="Arial" charset="0"/>
              <a:buNone/>
            </a:pPr>
            <a:endParaRPr lang="lv-LV" altLang="lv-LV" sz="1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lv-LV" altLang="lv-LV" b="1" dirty="0"/>
              <a:t>Valsts izglītības un attīstības aģentūra </a:t>
            </a:r>
            <a:r>
              <a:rPr lang="lv-LV" altLang="lv-LV" dirty="0"/>
              <a:t>(izglītības un </a:t>
            </a:r>
            <a:r>
              <a:rPr lang="lv-LV" altLang="lv-LV" dirty="0" smtClean="0"/>
              <a:t>mācību </a:t>
            </a:r>
            <a:r>
              <a:rPr lang="lv-LV" altLang="lv-LV" dirty="0"/>
              <a:t>jomas </a:t>
            </a:r>
            <a:r>
              <a:rPr lang="lv-LV" altLang="lv-LV" dirty="0" smtClean="0"/>
              <a:t>projekti)</a:t>
            </a:r>
          </a:p>
          <a:p>
            <a:pPr marL="0" indent="0">
              <a:buNone/>
            </a:pPr>
            <a:endParaRPr lang="lv-LV" altLang="lv-LV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lv-LV" altLang="lv-LV" b="1" dirty="0" smtClean="0"/>
              <a:t>Jaunatnes </a:t>
            </a:r>
            <a:r>
              <a:rPr lang="lv-LV" altLang="lv-LV" b="1" dirty="0"/>
              <a:t>starptautisko programmu aģentūra </a:t>
            </a:r>
            <a:r>
              <a:rPr lang="lv-LV" altLang="lv-LV" dirty="0"/>
              <a:t>(jaunatnes jomas </a:t>
            </a:r>
            <a:r>
              <a:rPr lang="lv-LV" altLang="lv-LV" dirty="0" smtClean="0"/>
              <a:t>projekti)</a:t>
            </a:r>
          </a:p>
          <a:p>
            <a:pPr>
              <a:buFont typeface="Wingdings" panose="05000000000000000000" pitchFamily="2" charset="2"/>
              <a:buChar char="§"/>
            </a:pPr>
            <a:endParaRPr lang="lv-LV" dirty="0"/>
          </a:p>
          <a:p>
            <a:pPr>
              <a:buFont typeface="Wingdings" panose="05000000000000000000" pitchFamily="2" charset="2"/>
              <a:buChar char="§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26797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14325" y="463550"/>
            <a:ext cx="8829675" cy="909638"/>
          </a:xfrm>
        </p:spPr>
        <p:txBody>
          <a:bodyPr/>
          <a:lstStyle/>
          <a:p>
            <a:pPr algn="ctr"/>
            <a:r>
              <a:rPr lang="lv-LV" altLang="lv-LV" b="1" dirty="0" smtClean="0"/>
              <a:t>Sadarbības valstis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88913" y="1500188"/>
            <a:ext cx="8636000" cy="4291012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lv-LV" sz="2500" b="1" dirty="0" smtClean="0"/>
              <a:t>1. Erasmus+ programmas valstis – kopā 33: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lv-LV" sz="2200" b="1" dirty="0" smtClean="0"/>
              <a:t>Eiropas Savienības 28 dalībvalstis </a:t>
            </a:r>
            <a:r>
              <a:rPr lang="lv-LV" sz="2200" dirty="0" smtClean="0"/>
              <a:t>- Austrija, Beļģija, Bulgārija, Čehija, Dānija, Francija, Grieķija, Horvātija, Igaunija, Itālija, Īrija, Kipra, Latvija, </a:t>
            </a:r>
            <a:r>
              <a:rPr lang="lv-LV" sz="2200" dirty="0" smtClean="0">
                <a:solidFill>
                  <a:schemeClr val="accent1">
                    <a:lumMod val="75000"/>
                  </a:schemeClr>
                </a:solidFill>
              </a:rPr>
              <a:t>Lielbritānija</a:t>
            </a:r>
            <a:r>
              <a:rPr lang="lv-LV" sz="2200" dirty="0" smtClean="0"/>
              <a:t>, Lietuva, Luksemburga, Malta, Nīderlande, Polija, Portugāle, Rumānija, Slovākija, Slovēnija, Somija, Spānija, Ungārija, Vācija, Zviedrija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lv-LV" sz="2200" b="1" dirty="0" smtClean="0"/>
              <a:t>3 EEZ dalībvalstis </a:t>
            </a:r>
            <a:r>
              <a:rPr lang="lv-LV" sz="2200" dirty="0" smtClean="0"/>
              <a:t>- Islande, Norvēģija un Lihtenšteina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lv-LV" sz="2200" b="1" dirty="0" smtClean="0"/>
              <a:t>2 ES kandidātvalstis </a:t>
            </a:r>
            <a:r>
              <a:rPr lang="lv-LV" sz="2200" dirty="0" smtClean="0"/>
              <a:t>– Turcija, Bijusī Dienvidslāvijas Maķedonijas Republika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lv-LV" sz="2200" b="1" i="1" dirty="0" smtClean="0"/>
              <a:t>Piezīme:</a:t>
            </a:r>
            <a:r>
              <a:rPr lang="lv-LV" sz="2200" i="1" dirty="0" smtClean="0"/>
              <a:t> Šveice </a:t>
            </a:r>
            <a:r>
              <a:rPr lang="lv-LV" sz="2200" i="1" u="sng" dirty="0" smtClean="0"/>
              <a:t>nav</a:t>
            </a:r>
            <a:r>
              <a:rPr lang="lv-LV" sz="2200" i="1" dirty="0" smtClean="0"/>
              <a:t> Erasmus+ programmas valsts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lv-LV" sz="2400" b="1" dirty="0" smtClean="0"/>
              <a:t>2. Erasmus+ partnervalstis: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lv-LV" sz="2200" dirty="0" smtClean="0"/>
              <a:t>Erasmus+ </a:t>
            </a:r>
            <a:r>
              <a:rPr lang="lv-LV" sz="2200" b="1" u="sng" dirty="0" smtClean="0"/>
              <a:t>partnervalstis</a:t>
            </a:r>
            <a:r>
              <a:rPr lang="lv-LV" sz="2200" b="1" dirty="0" smtClean="0"/>
              <a:t> dažādās aktivitātēs </a:t>
            </a:r>
            <a:r>
              <a:rPr lang="lv-LV" sz="2200" b="1" u="sng" dirty="0" smtClean="0"/>
              <a:t>var atšķirties</a:t>
            </a:r>
            <a:r>
              <a:rPr lang="lv-LV" sz="2200" dirty="0" smtClean="0"/>
              <a:t>, jāskatās atbilstošo partnervalstu </a:t>
            </a:r>
            <a:r>
              <a:rPr lang="lv-LV" sz="2200" b="1" u="sng" dirty="0" smtClean="0"/>
              <a:t>uzskaitījums</a:t>
            </a:r>
            <a:r>
              <a:rPr lang="lv-LV" sz="2200" dirty="0" smtClean="0"/>
              <a:t> </a:t>
            </a:r>
            <a:r>
              <a:rPr lang="lv-LV" sz="2200" b="1" dirty="0" smtClean="0"/>
              <a:t>pie</a:t>
            </a:r>
            <a:r>
              <a:rPr lang="lv-LV" sz="2200" dirty="0" smtClean="0"/>
              <a:t> katras aktivitātes</a:t>
            </a:r>
            <a:endParaRPr lang="lv-LV" sz="2200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5131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3800" b="1" dirty="0"/>
              <a:t>1. Mācību mobilitātes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167384"/>
              </p:ext>
            </p:extLst>
          </p:nvPr>
        </p:nvGraphicFramePr>
        <p:xfrm>
          <a:off x="243840" y="1357745"/>
          <a:ext cx="8676225" cy="5303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400"/>
                <a:gridCol w="3584825"/>
              </a:tblGrid>
              <a:tr h="447749">
                <a:tc>
                  <a:txBody>
                    <a:bodyPr/>
                    <a:lstStyle/>
                    <a:p>
                      <a:pPr algn="ctr"/>
                      <a:r>
                        <a:rPr lang="lv-LV" sz="23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Kam?</a:t>
                      </a:r>
                      <a:endParaRPr lang="lv-LV" sz="23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3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Mērķi</a:t>
                      </a:r>
                      <a:endParaRPr lang="lv-LV" sz="23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855766">
                <a:tc>
                  <a:txBody>
                    <a:bodyPr/>
                    <a:lstStyle/>
                    <a:p>
                      <a:pPr marL="285750" lvl="0" indent="-285750"/>
                      <a:r>
                        <a:rPr lang="lv-LV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Mācību un prakses iespējas ārzemēs:</a:t>
                      </a:r>
                    </a:p>
                    <a:p>
                      <a:pPr marL="72000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lv-LV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studentiem </a:t>
                      </a:r>
                    </a:p>
                    <a:p>
                      <a:pPr marL="72000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lv-LV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lv-LV" sz="1600" b="1" kern="12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 Light" charset="0"/>
                        </a:rPr>
                        <a:t>studijām</a:t>
                      </a:r>
                      <a:r>
                        <a:rPr lang="lv-LV" sz="1600" b="0" kern="12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 Light" charset="0"/>
                        </a:rPr>
                        <a:t>: 3-12 mēneši; </a:t>
                      </a:r>
                      <a:r>
                        <a:rPr lang="lv-LV" sz="1600" b="1" kern="12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 Light" charset="0"/>
                        </a:rPr>
                        <a:t>praksei</a:t>
                      </a:r>
                      <a:r>
                        <a:rPr lang="lv-LV" sz="1600" b="0" kern="12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 Light" charset="0"/>
                        </a:rPr>
                        <a:t>: 2-12 mēneši) </a:t>
                      </a:r>
                      <a:endParaRPr lang="lv-LV" sz="1600" b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20000" lvl="0" indent="-285750" algn="just">
                        <a:buFont typeface="Wingdings" pitchFamily="2" charset="2"/>
                        <a:buChar char="ü"/>
                      </a:pPr>
                      <a:r>
                        <a:rPr lang="lv-LV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profesionālo skolu audzēkņiem </a:t>
                      </a:r>
                    </a:p>
                    <a:p>
                      <a:pPr marL="720000" lvl="0" indent="0" algn="just">
                        <a:buFont typeface="Wingdings" pitchFamily="2" charset="2"/>
                        <a:buNone/>
                      </a:pPr>
                      <a:r>
                        <a:rPr lang="lv-LV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lv-LV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prakse</a:t>
                      </a:r>
                      <a:r>
                        <a:rPr lang="lv-LV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darba vietā:</a:t>
                      </a:r>
                      <a:r>
                        <a:rPr lang="lv-LV" sz="16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 nedēļas-12 mēneši)</a:t>
                      </a:r>
                      <a:endParaRPr lang="lv-LV" sz="2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285750" lvl="0" indent="-285750"/>
                      <a:endParaRPr lang="lv-LV" sz="1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285750" lvl="0" indent="-285750"/>
                      <a:r>
                        <a:rPr lang="lv-LV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Profesionālā izaugsme </a:t>
                      </a:r>
                      <a:r>
                        <a:rPr lang="lv-LV" sz="16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(2 nedēļas-12 mēneš</a:t>
                      </a:r>
                      <a:r>
                        <a:rPr lang="lv-LV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i): </a:t>
                      </a:r>
                    </a:p>
                    <a:p>
                      <a:pPr marL="720000" lvl="0" indent="-285750" algn="just">
                        <a:buFont typeface="Wingdings" pitchFamily="2" charset="2"/>
                        <a:buChar char="ü"/>
                      </a:pPr>
                      <a:r>
                        <a:rPr lang="lv-LV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skolotājiem, </a:t>
                      </a:r>
                    </a:p>
                    <a:p>
                      <a:pPr marL="720000" lvl="0" indent="-285750" algn="just">
                        <a:buFont typeface="Wingdings" pitchFamily="2" charset="2"/>
                        <a:buChar char="ü"/>
                      </a:pPr>
                      <a:r>
                        <a:rPr lang="lv-LV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profesionālās izglītības speciālistiem, </a:t>
                      </a:r>
                    </a:p>
                    <a:p>
                      <a:pPr marL="720000" lvl="0" indent="-285750" algn="just">
                        <a:buFont typeface="Wingdings" pitchFamily="2" charset="2"/>
                        <a:buChar char="ü"/>
                      </a:pPr>
                      <a:r>
                        <a:rPr lang="lv-LV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augstskolu mācībspēkiem/personālam</a:t>
                      </a:r>
                    </a:p>
                    <a:p>
                      <a:pPr marL="720000" lvl="0" indent="0" algn="just">
                        <a:buFont typeface="Wingdings" pitchFamily="2" charset="2"/>
                        <a:buNone/>
                      </a:pPr>
                      <a:r>
                        <a:rPr lang="lv-LV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lv-LV" sz="16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docēšana/prof. pilnveide</a:t>
                      </a:r>
                      <a:r>
                        <a:rPr lang="lv-LV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lv-LV" sz="16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dienas-</a:t>
                      </a:r>
                      <a:r>
                        <a:rPr lang="lv-LV" sz="16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lv-LV" sz="16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mēneši)</a:t>
                      </a:r>
                      <a:r>
                        <a:rPr lang="lv-LV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72000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lv-LV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pieaugušo izglītotājiem</a:t>
                      </a:r>
                      <a:r>
                        <a:rPr lang="lv-LV" sz="2000" b="0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Helvetica Light" charset="0"/>
                        </a:rPr>
                        <a:t>!!!</a:t>
                      </a:r>
                      <a:r>
                        <a:rPr lang="lv-LV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Helvetica Light" charset="0"/>
                        </a:rPr>
                        <a:t> </a:t>
                      </a:r>
                      <a:r>
                        <a:rPr lang="lv-LV" sz="1800" b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  <a:sym typeface="Helvetica Light" charset="0"/>
                        </a:rPr>
                        <a:t>S</a:t>
                      </a:r>
                      <a:r>
                        <a:rPr lang="lv-LV" sz="1800" b="0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aturam jābūt saistītam ar pieaugušo izglītošanu (metodika, programmas kā izglītot pieaugušos), nevis darbinieku pieredzes apmaiņa.</a:t>
                      </a:r>
                      <a:endParaRPr lang="lv-LV" sz="1800" b="0" kern="1200" dirty="0" smtClean="0">
                        <a:solidFill>
                          <a:srgbClr val="7030A0"/>
                        </a:solidFill>
                        <a:latin typeface="+mn-lt"/>
                        <a:ea typeface="+mn-ea"/>
                        <a:cs typeface="+mn-cs"/>
                        <a:sym typeface="Helvetica Light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lv-LV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uzlabot dalībnieku </a:t>
                      </a:r>
                      <a:r>
                        <a:rPr lang="lv-LV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zināšanas, kompetences un</a:t>
                      </a:r>
                      <a:r>
                        <a:rPr lang="lv-LV" sz="20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prasmes</a:t>
                      </a:r>
                      <a:endParaRPr lang="lv-LV" sz="2000" b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lv-LV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veicināt </a:t>
                      </a:r>
                      <a:r>
                        <a:rPr lang="lv-LV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nodarbinātību un karjeras iespējas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lv-LV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veicināt </a:t>
                      </a:r>
                      <a:r>
                        <a:rPr lang="lv-LV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uzņēmējdarbību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lv-LV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uzlabot svešvalodu zināšanas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lv-LV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ieviest jaunas apmācību metodes, sistēmas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lv-LV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veicināt izglītības un apmācību sistēmas </a:t>
                      </a:r>
                      <a:r>
                        <a:rPr lang="lv-LV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modernizāciju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lv-LV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veicināt </a:t>
                      </a:r>
                      <a:r>
                        <a:rPr lang="lv-LV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sadarbību</a:t>
                      </a:r>
                      <a:r>
                        <a:rPr lang="lv-LV" sz="20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starp organizācijām un valstīm</a:t>
                      </a:r>
                      <a:endParaRPr lang="lv-LV" sz="20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1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463550"/>
            <a:ext cx="9144000" cy="909638"/>
          </a:xfrm>
        </p:spPr>
        <p:txBody>
          <a:bodyPr/>
          <a:lstStyle/>
          <a:p>
            <a:pPr algn="ctr" eaLnBrk="1" hangingPunct="1"/>
            <a:r>
              <a:rPr lang="lv-LV" altLang="lv-LV" sz="4200" b="1" dirty="0" smtClean="0">
                <a:latin typeface="Arial Narrow" panose="020B0606020202030204" pitchFamily="34" charset="0"/>
              </a:rPr>
              <a:t>€ </a:t>
            </a:r>
            <a:r>
              <a:rPr lang="lv-LV" altLang="lv-LV" sz="4200" b="1" dirty="0" smtClean="0"/>
              <a:t>Mācību mobilitāte - finansējums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8" y="1495334"/>
            <a:ext cx="4214949" cy="509746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sz="2000" b="1" dirty="0" smtClean="0"/>
              <a:t>Atbalstītās </a:t>
            </a:r>
            <a:r>
              <a:rPr lang="lv-LV" sz="2000" b="1" dirty="0"/>
              <a:t>izdevumu </a:t>
            </a:r>
            <a:r>
              <a:rPr lang="lv-LV" sz="2000" b="1" dirty="0" smtClean="0"/>
              <a:t>kategorijas:</a:t>
            </a:r>
          </a:p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100" dirty="0" smtClean="0"/>
              <a:t>Administratīvie izdevumi</a:t>
            </a:r>
          </a:p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100" dirty="0" smtClean="0"/>
              <a:t>Uzturēšanās izdevumi</a:t>
            </a:r>
          </a:p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100" dirty="0" smtClean="0"/>
              <a:t>Ceļa izdevumi</a:t>
            </a:r>
          </a:p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lv-LV" sz="2100" dirty="0" smtClean="0"/>
              <a:t>Atbalsts </a:t>
            </a:r>
            <a:r>
              <a:rPr lang="lv-LV" sz="2100" dirty="0"/>
              <a:t>īpašajām vajadzībām </a:t>
            </a:r>
            <a:r>
              <a:rPr lang="lv-LV" sz="2100" dirty="0" smtClean="0"/>
              <a:t>un izņēmuma izmaksas</a:t>
            </a:r>
            <a:endParaRPr lang="lv-LV" altLang="lv-LV" sz="2100" b="1" dirty="0" smtClean="0"/>
          </a:p>
          <a:p>
            <a:pPr marL="0" indent="0" eaLnBrk="1" fontAlgn="auto" hangingPunct="1">
              <a:lnSpc>
                <a:spcPct val="114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altLang="lv-LV" sz="2000" b="1" dirty="0" smtClean="0"/>
              <a:t>Finansēšanas </a:t>
            </a:r>
            <a:r>
              <a:rPr lang="lv-LV" altLang="lv-LV" sz="2000" b="1" dirty="0"/>
              <a:t>mehānisms –  </a:t>
            </a:r>
            <a:endParaRPr lang="lv-LV" altLang="lv-LV" sz="2000" b="1" dirty="0" smtClean="0"/>
          </a:p>
          <a:p>
            <a:pPr marL="0" indent="0" eaLnBrk="1" fontAlgn="auto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altLang="lv-LV" sz="2000" b="1" dirty="0" smtClean="0">
                <a:solidFill>
                  <a:srgbClr val="92D050"/>
                </a:solidFill>
              </a:rPr>
              <a:t>vienības izmaksas, </a:t>
            </a:r>
            <a:r>
              <a:rPr lang="lv-LV" altLang="lv-LV" sz="2000" dirty="0" smtClean="0"/>
              <a:t>kuras ietekmē: </a:t>
            </a:r>
          </a:p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2100" dirty="0" smtClean="0"/>
              <a:t>Mobilitātes valsts, </a:t>
            </a:r>
          </a:p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2100" dirty="0" smtClean="0"/>
              <a:t>Mobilitātes ilgums</a:t>
            </a:r>
          </a:p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2100" dirty="0" smtClean="0"/>
              <a:t>Mobilitātes attālums, </a:t>
            </a:r>
          </a:p>
          <a:p>
            <a:pPr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lv-LV" altLang="lv-LV" sz="2100" dirty="0" smtClean="0"/>
              <a:t>Citi parametri</a:t>
            </a:r>
          </a:p>
        </p:txBody>
      </p:sp>
      <p:pic>
        <p:nvPicPr>
          <p:cNvPr id="2355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2926" y="1531840"/>
            <a:ext cx="3501352" cy="233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93921" y="3988527"/>
            <a:ext cx="424107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lv-LV" sz="2000" b="1" dirty="0">
                <a:solidFill>
                  <a:srgbClr val="1C388C"/>
                </a:solidFill>
              </a:rPr>
              <a:t>Vismaz divi partneri </a:t>
            </a:r>
            <a:r>
              <a:rPr lang="lv-LV" sz="2000" dirty="0">
                <a:solidFill>
                  <a:srgbClr val="1C388C"/>
                </a:solidFill>
              </a:rPr>
              <a:t>no divām dažādām programmas valstīm (nosūtošā un </a:t>
            </a:r>
            <a:r>
              <a:rPr lang="lv-LV" sz="2000" dirty="0" smtClean="0">
                <a:solidFill>
                  <a:srgbClr val="1C388C"/>
                </a:solidFill>
              </a:rPr>
              <a:t>uzņemošā institūcija)</a:t>
            </a: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lv-LV" sz="2000" dirty="0" smtClean="0">
                <a:solidFill>
                  <a:srgbClr val="1C388C"/>
                </a:solidFill>
              </a:rPr>
              <a:t>Projekta </a:t>
            </a:r>
            <a:r>
              <a:rPr lang="lv-LV" sz="2000" dirty="0">
                <a:solidFill>
                  <a:srgbClr val="1C388C"/>
                </a:solidFill>
              </a:rPr>
              <a:t>pieteikumu </a:t>
            </a:r>
            <a:r>
              <a:rPr lang="lv-LV" sz="2000" b="1" dirty="0">
                <a:solidFill>
                  <a:srgbClr val="1C388C"/>
                </a:solidFill>
              </a:rPr>
              <a:t>iesniedz koordinators</a:t>
            </a:r>
            <a:r>
              <a:rPr lang="lv-LV" sz="2000" dirty="0">
                <a:solidFill>
                  <a:srgbClr val="1C388C"/>
                </a:solidFill>
              </a:rPr>
              <a:t>-nosūtošā institūcija</a:t>
            </a:r>
          </a:p>
        </p:txBody>
      </p:sp>
    </p:spTree>
    <p:extLst>
      <p:ext uri="{BB962C8B-B14F-4D97-AF65-F5344CB8AC3E}">
        <p14:creationId xmlns:p14="http://schemas.microsoft.com/office/powerpoint/2010/main" xmlns="" val="7505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3025" y="452438"/>
            <a:ext cx="8840788" cy="909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lv-LV" altLang="lv-LV" sz="3200" b="1" dirty="0"/>
              <a:t>2</a:t>
            </a:r>
            <a:r>
              <a:rPr lang="lv-LV" altLang="lv-LV" sz="3200" b="1" dirty="0" smtClean="0"/>
              <a:t>. Stratēģiskās</a:t>
            </a:r>
            <a:r>
              <a:rPr lang="lv-LV" altLang="lv-LV" sz="3400" b="1" dirty="0" smtClean="0"/>
              <a:t> partnerības: </a:t>
            </a:r>
            <a:br>
              <a:rPr lang="lv-LV" altLang="lv-LV" sz="3400" b="1" dirty="0" smtClean="0"/>
            </a:br>
            <a:r>
              <a:rPr lang="lv-LV" altLang="lv-LV" sz="3400" b="1" dirty="0" smtClean="0"/>
              <a:t>inovatīvi un pieredzes apmaiņas projekti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5" y="1595536"/>
            <a:ext cx="5122506" cy="174482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lv-LV" sz="2900" b="1" dirty="0" smtClean="0"/>
              <a:t>Mērķis: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lv-LV" dirty="0" smtClean="0"/>
              <a:t>atbalstīt </a:t>
            </a:r>
            <a:r>
              <a:rPr lang="lv-LV" u="sng" dirty="0"/>
              <a:t>inovatīvas </a:t>
            </a:r>
            <a:r>
              <a:rPr lang="lv-LV" dirty="0"/>
              <a:t>prakses </a:t>
            </a:r>
            <a:r>
              <a:rPr lang="lv-LV" dirty="0" smtClean="0"/>
              <a:t>attīstību, </a:t>
            </a:r>
            <a:r>
              <a:rPr lang="lv-LV" dirty="0"/>
              <a:t>nodošanu un/vai īstenošanu, kā arī kopīgu iniciatīvu </a:t>
            </a:r>
            <a:r>
              <a:rPr lang="lv-LV" dirty="0" smtClean="0"/>
              <a:t>īstenošanu</a:t>
            </a:r>
            <a:r>
              <a:rPr lang="lv-LV" dirty="0"/>
              <a:t> </a:t>
            </a:r>
            <a:r>
              <a:rPr lang="lv-LV" dirty="0" smtClean="0"/>
              <a:t>Eiropas līmenī, t.sk. partnerības </a:t>
            </a:r>
            <a:r>
              <a:rPr lang="lv-LV" dirty="0"/>
              <a:t>starp izglītību un darba </a:t>
            </a:r>
            <a:r>
              <a:rPr lang="lv-LV" dirty="0" smtClean="0"/>
              <a:t>tirgu.</a:t>
            </a:r>
            <a:endParaRPr lang="lv-LV" dirty="0"/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5536" y="1632728"/>
            <a:ext cx="3160480" cy="223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580" y="3349690"/>
            <a:ext cx="8593494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lv-LV" sz="2200" b="1" dirty="0">
                <a:solidFill>
                  <a:srgbClr val="1C388C"/>
                </a:solidFill>
              </a:rPr>
              <a:t>Kā to sasniegt? Atbalstāmās aktivitātes: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lv-LV" sz="2000" b="1" dirty="0">
                <a:solidFill>
                  <a:srgbClr val="1C388C"/>
                </a:solidFill>
              </a:rPr>
              <a:t>Stratēģiskās partnerības inovāciju atbalstam</a:t>
            </a:r>
          </a:p>
          <a:p>
            <a:r>
              <a:rPr lang="lv-LV" sz="2000" dirty="0">
                <a:solidFill>
                  <a:srgbClr val="1C388C"/>
                </a:solidFill>
              </a:rPr>
              <a:t>vērsti uz </a:t>
            </a:r>
            <a:r>
              <a:rPr lang="lv-LV" sz="2000" u="sng" dirty="0">
                <a:solidFill>
                  <a:srgbClr val="1C388C"/>
                </a:solidFill>
              </a:rPr>
              <a:t>inovatīvu intelektuālu rezultātu izstrādi </a:t>
            </a:r>
            <a:r>
              <a:rPr lang="lv-LV" sz="2000" dirty="0">
                <a:solidFill>
                  <a:srgbClr val="1C388C"/>
                </a:solidFill>
              </a:rPr>
              <a:t>vai intensīvām nesen izstrādātu rezultātu izplatīšanas </a:t>
            </a:r>
            <a:r>
              <a:rPr lang="lv-LV" sz="2000" dirty="0" smtClean="0">
                <a:solidFill>
                  <a:srgbClr val="1C388C"/>
                </a:solidFill>
              </a:rPr>
              <a:t>aktivitātēm (jaunas pieejas, metodes, mācību līdzekļi izglītībā);</a:t>
            </a:r>
          </a:p>
          <a:p>
            <a:endParaRPr lang="lv-LV" sz="1000" dirty="0">
              <a:solidFill>
                <a:srgbClr val="1C388C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lv-LV" sz="2000" b="1" dirty="0">
                <a:solidFill>
                  <a:srgbClr val="1C388C"/>
                </a:solidFill>
              </a:rPr>
              <a:t>Stratēģiskās partnerības labas pieredzes apmaiņas atbalstam</a:t>
            </a:r>
          </a:p>
          <a:p>
            <a:r>
              <a:rPr lang="lv-LV" sz="2000" dirty="0">
                <a:solidFill>
                  <a:srgbClr val="1C388C"/>
                </a:solidFill>
              </a:rPr>
              <a:t>sniedz iespēju organizācijām attīstīt un stiprināt </a:t>
            </a:r>
            <a:r>
              <a:rPr lang="lv-LV" sz="2000" u="sng" dirty="0">
                <a:solidFill>
                  <a:srgbClr val="1C388C"/>
                </a:solidFill>
              </a:rPr>
              <a:t>tīklojumus</a:t>
            </a:r>
            <a:r>
              <a:rPr lang="lv-LV" sz="2000" dirty="0">
                <a:solidFill>
                  <a:srgbClr val="1C388C"/>
                </a:solidFill>
              </a:rPr>
              <a:t>, </a:t>
            </a:r>
            <a:r>
              <a:rPr lang="lv-LV" sz="2000" u="sng" dirty="0">
                <a:solidFill>
                  <a:srgbClr val="1C388C"/>
                </a:solidFill>
              </a:rPr>
              <a:t>paaugstināt savu kapacitāti </a:t>
            </a:r>
            <a:r>
              <a:rPr lang="lv-LV" sz="2000" dirty="0">
                <a:solidFill>
                  <a:srgbClr val="1C388C"/>
                </a:solidFill>
              </a:rPr>
              <a:t>un </a:t>
            </a:r>
            <a:r>
              <a:rPr lang="lv-LV" sz="2000" dirty="0" smtClean="0">
                <a:solidFill>
                  <a:srgbClr val="1C388C"/>
                </a:solidFill>
              </a:rPr>
              <a:t>apmainīties ar idejām, praksēm </a:t>
            </a:r>
            <a:r>
              <a:rPr lang="lv-LV" sz="2000" dirty="0">
                <a:solidFill>
                  <a:srgbClr val="1C388C"/>
                </a:solidFill>
              </a:rPr>
              <a:t>un </a:t>
            </a:r>
            <a:r>
              <a:rPr lang="lv-LV" sz="2000" dirty="0" smtClean="0">
                <a:solidFill>
                  <a:srgbClr val="1C388C"/>
                </a:solidFill>
              </a:rPr>
              <a:t>metodēm. </a:t>
            </a:r>
            <a:endParaRPr lang="lv-LV" sz="2000" dirty="0">
              <a:solidFill>
                <a:srgbClr val="1C3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9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73050" y="442913"/>
            <a:ext cx="9144000" cy="9096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lv-LV" altLang="lv-LV" sz="3200" b="1" dirty="0"/>
              <a:t>2</a:t>
            </a:r>
            <a:r>
              <a:rPr lang="lv-LV" altLang="lv-LV" sz="3200" b="1" dirty="0" smtClean="0"/>
              <a:t>. Stratēģiskās partnerības: </a:t>
            </a:r>
            <a:br>
              <a:rPr lang="lv-LV" altLang="lv-LV" sz="3200" b="1" dirty="0" smtClean="0"/>
            </a:br>
            <a:r>
              <a:rPr lang="lv-LV" altLang="lv-LV" sz="3200" b="1" dirty="0" smtClean="0"/>
              <a:t>inovatīvi un pieredzes apmaiņas projekti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75" y="1441450"/>
            <a:ext cx="4703763" cy="50434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lv-LV" sz="700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lv-LV" sz="2500" b="1" dirty="0" smtClean="0"/>
              <a:t>Partneri:</a:t>
            </a:r>
            <a:r>
              <a:rPr lang="lv-LV" sz="2500" dirty="0" smtClean="0"/>
              <a:t> vismaz 3 organizācijas no 3 dažādām programmas valstīm</a:t>
            </a:r>
          </a:p>
          <a:p>
            <a:pPr eaLnBrk="1" fontAlgn="auto" hangingPunct="1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lv-LV" sz="2500" b="1" dirty="0" smtClean="0"/>
              <a:t>Izglītības sektori: </a:t>
            </a:r>
            <a:r>
              <a:rPr lang="lv-LV" sz="2500" dirty="0" smtClean="0"/>
              <a:t>skolu, profesionālā, augstākā vai pieaugušo izglītība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lv-LV" sz="2500" b="1" dirty="0" smtClean="0"/>
              <a:t>Projekta ilgums: </a:t>
            </a:r>
          </a:p>
          <a:p>
            <a:pPr marL="360000" indent="0" eaLnBrk="1" fontAlgn="auto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lv-LV" sz="2500" dirty="0" smtClean="0"/>
              <a:t>1 - 3 gadi (skolu, profesionālā un pieaugušo izglītība)</a:t>
            </a:r>
          </a:p>
          <a:p>
            <a:pPr marL="36000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lv-LV" sz="2500" dirty="0" smtClean="0"/>
              <a:t>2 – 3 gadi (augstākā izglītība)</a:t>
            </a:r>
          </a:p>
        </p:txBody>
      </p:sp>
      <p:pic>
        <p:nvPicPr>
          <p:cNvPr id="27652" name="Picture 3" descr="Uznemeji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677988"/>
            <a:ext cx="3929062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41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1232</Words>
  <Application>Microsoft Office PowerPoint</Application>
  <PresentationFormat>On-screen Show (4:3)</PresentationFormat>
  <Paragraphs>231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ES programma „Erasmus+”  2014-2020</vt:lpstr>
      <vt:lpstr>Par Erasmus+</vt:lpstr>
      <vt:lpstr>Vienkāršota pieeja: Erasmus+ 3 pamatdarbības</vt:lpstr>
      <vt:lpstr>Latvijas Nacionālās aģentūras</vt:lpstr>
      <vt:lpstr>Sadarbības valstis</vt:lpstr>
      <vt:lpstr>1. Mācību mobilitātes</vt:lpstr>
      <vt:lpstr>€ Mācību mobilitāte - finansējums</vt:lpstr>
      <vt:lpstr>2. Stratēģiskās partnerības:  inovatīvi un pieredzes apmaiņas projekti</vt:lpstr>
      <vt:lpstr>2. Stratēģiskās partnerības:  inovatīvi un pieredzes apmaiņas projekti</vt:lpstr>
      <vt:lpstr>€ Stratēģiskās partnerības – finansējums </vt:lpstr>
      <vt:lpstr>3. Nozaru prasmju apvienības*</vt:lpstr>
      <vt:lpstr>4. Zināšanu apvienības*</vt:lpstr>
      <vt:lpstr>€ Zināšanu un prasmju apvienības: finansējums</vt:lpstr>
      <vt:lpstr>Kā atrast sadarbības partnerus?</vt:lpstr>
      <vt:lpstr>Projektu konkursi</vt:lpstr>
      <vt:lpstr>Kontaktinformācija</vt:lpstr>
    </vt:vector>
  </TitlesOfParts>
  <Company>VIAA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Dace Zaldāte</dc:creator>
  <cp:lastModifiedBy>lietotajs</cp:lastModifiedBy>
  <cp:revision>95</cp:revision>
  <cp:lastPrinted>2015-05-13T12:36:53Z</cp:lastPrinted>
  <dcterms:created xsi:type="dcterms:W3CDTF">2014-02-13T13:43:57Z</dcterms:created>
  <dcterms:modified xsi:type="dcterms:W3CDTF">2015-09-29T09:57:40Z</dcterms:modified>
</cp:coreProperties>
</file>