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5" r:id="rId4"/>
    <p:sldId id="286" r:id="rId5"/>
    <p:sldId id="259" r:id="rId6"/>
    <p:sldId id="270" r:id="rId7"/>
    <p:sldId id="273" r:id="rId8"/>
    <p:sldId id="274" r:id="rId9"/>
    <p:sldId id="275" r:id="rId10"/>
    <p:sldId id="278" r:id="rId11"/>
    <p:sldId id="279" r:id="rId12"/>
    <p:sldId id="269" r:id="rId13"/>
    <p:sldId id="263" r:id="rId14"/>
    <p:sldId id="283" r:id="rId15"/>
    <p:sldId id="272" r:id="rId16"/>
    <p:sldId id="266" r:id="rId17"/>
  </p:sldIdLst>
  <p:sldSz cx="9144000" cy="6858000" type="screen4x3"/>
  <p:notesSz cx="6797675" cy="9928225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20000"/>
    <a:srgbClr val="006C31"/>
    <a:srgbClr val="00863D"/>
    <a:srgbClr val="2E39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21" autoAdjust="0"/>
  </p:normalViewPr>
  <p:slideViewPr>
    <p:cSldViewPr snapToGrid="0" snapToObjects="1">
      <p:cViewPr varScale="1">
        <p:scale>
          <a:sx n="56" d="100"/>
          <a:sy n="56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10A963-927C-4CB9-A8BB-6A0760DDAEB6}" type="datetimeFigureOut">
              <a:rPr lang="lv-LV"/>
              <a:pPr>
                <a:defRPr/>
              </a:pPr>
              <a:t>2015.09.29.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21F8AE-FBEE-48F8-816B-D94E33B0AA8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="" xmlns:p14="http://schemas.microsoft.com/office/powerpoint/2010/main" val="1027502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1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10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11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base" latinLnBrk="0" hangingPunct="1"/>
            <a:endParaRPr lang="lv-LV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12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13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endParaRPr lang="lv-LV" sz="1100" b="1" dirty="0" smtClean="0">
              <a:solidFill>
                <a:srgbClr val="FF0000"/>
              </a:solidFill>
              <a:latin typeface="Arial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14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15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 smtClean="0">
              <a:solidFill>
                <a:srgbClr val="4D4D4D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0" fontAlgn="base" latinLnBrk="0" hangingPunct="0"/>
            <a:endParaRPr lang="lv-LV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5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6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7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b="1" dirty="0" smtClean="0">
                <a:solidFill>
                  <a:srgbClr val="FF0000"/>
                </a:solidFill>
              </a:rPr>
              <a:t>Tematiskā mērķa “Nodarbinātība un atbalsts darbaspēka mobilitātei” ietvaros tiks veicināts atbalsts uzņēmējdarbības attīstībai (</a:t>
            </a:r>
            <a:r>
              <a:rPr lang="lv-LV" b="1" baseline="0" dirty="0" smtClean="0">
                <a:solidFill>
                  <a:srgbClr val="FF0000"/>
                </a:solidFill>
              </a:rPr>
              <a:t>Kā programmas indikators uzņēmējdarbības attīstībai tiek sagaidīts </a:t>
            </a:r>
            <a:r>
              <a:rPr lang="lv-LV" dirty="0" smtClean="0"/>
              <a:t>Jaunizveidoto uzņēmumu skaita pieaugums</a:t>
            </a:r>
            <a:r>
              <a:rPr lang="lv-LV" b="1" dirty="0" smtClean="0">
                <a:solidFill>
                  <a:srgbClr val="FF0000"/>
                </a:solidFill>
              </a:rPr>
              <a:t>,</a:t>
            </a:r>
            <a:r>
              <a:rPr lang="lv-LV" b="1" baseline="0" dirty="0" smtClean="0">
                <a:solidFill>
                  <a:srgbClr val="FF0000"/>
                </a:solidFill>
              </a:rPr>
              <a:t> kā arī </a:t>
            </a:r>
            <a:r>
              <a:rPr lang="lv-LV" dirty="0" smtClean="0"/>
              <a:t>uzlabojot darbaspēka mobilitāti un prasmes (programmas indikators</a:t>
            </a:r>
            <a:r>
              <a:rPr lang="lv-LV" baseline="0" dirty="0" smtClean="0"/>
              <a:t> ir </a:t>
            </a:r>
            <a:r>
              <a:rPr lang="lv-LV" dirty="0" smtClean="0"/>
              <a:t>Izmaiņas personu skaitā, kas uzlabo prasmes atbilstoši darba tirgus prasībām .</a:t>
            </a:r>
            <a:endParaRPr lang="lv-LV" b="1" baseline="0" dirty="0" smtClean="0">
              <a:solidFill>
                <a:srgbClr val="FF0000"/>
              </a:solidFill>
            </a:endParaRPr>
          </a:p>
          <a:p>
            <a:pPr lvl="0"/>
            <a:endParaRPr lang="lv-LV" b="1" dirty="0" smtClean="0">
              <a:solidFill>
                <a:srgbClr val="FF0000"/>
              </a:solidFill>
            </a:endParaRPr>
          </a:p>
          <a:p>
            <a:pPr lvl="0"/>
            <a:r>
              <a:rPr lang="lv-LV" b="1" dirty="0" smtClean="0">
                <a:solidFill>
                  <a:srgbClr val="FF0000"/>
                </a:solidFill>
              </a:rPr>
              <a:t>* </a:t>
            </a:r>
            <a:r>
              <a:rPr lang="lv-LV" b="0" dirty="0" smtClean="0"/>
              <a:t>Pārrobežu ceļu rekonstrukcija</a:t>
            </a:r>
            <a:r>
              <a:rPr lang="lv-LV" b="0" baseline="0" dirty="0" smtClean="0"/>
              <a:t> tiks veikta iepriekš definētu projektu ietvaros. 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Ceļu rekonstrukciju Latvijā</a:t>
            </a:r>
            <a:r>
              <a:rPr lang="lv-LV" sz="120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veiks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Valsts akciju sabiedrība „Latvijas Valsts ceļi”,</a:t>
            </a:r>
            <a:r>
              <a:rPr lang="lv-LV" sz="120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taču faktiskā labuma guvēji būs pierobežas pašvaldības. Programmā plānots veikt šādu Latvijas ceļu rekonstrukciju:</a:t>
            </a:r>
          </a:p>
          <a:p>
            <a:pPr lvl="0"/>
            <a:r>
              <a:rPr lang="lv-LV" sz="120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1) 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Bauska – Bērzi – Lietuvas robeža (7,185 km);</a:t>
            </a:r>
          </a:p>
          <a:p>
            <a:pPr lvl="0"/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2)</a:t>
            </a:r>
            <a:r>
              <a:rPr lang="lv-LV" sz="120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Jēkabpils – Nereta – Lietuvas robeža;</a:t>
            </a:r>
            <a:r>
              <a:rPr lang="lv-LV" sz="120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Nereta –</a:t>
            </a:r>
            <a:r>
              <a:rPr lang="lv-LV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Sleķi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(5,61km);</a:t>
            </a:r>
          </a:p>
          <a:p>
            <a:pPr lvl="0"/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3)</a:t>
            </a:r>
            <a:r>
              <a:rPr lang="lv-LV" sz="120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Ezere – </a:t>
            </a:r>
            <a:r>
              <a:rPr lang="lv-LV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Embute</a:t>
            </a:r>
            <a:r>
              <a:rPr lang="lv-LV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- Grobiņa – Lietuvas robeža (14,00 km).</a:t>
            </a:r>
          </a:p>
          <a:p>
            <a:pPr lvl="0"/>
            <a:endParaRPr lang="lv-LV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lv-LV" dirty="0" smtClean="0"/>
              <a:t>Uzlabojamie ceļu posmi Lietuvā: - Ceļa klasifikācijas kods: 2912 </a:t>
            </a:r>
            <a:r>
              <a:rPr lang="lv-LV" dirty="0" err="1" smtClean="0"/>
              <a:t>Žeimeļi</a:t>
            </a:r>
            <a:r>
              <a:rPr lang="lv-LV" dirty="0" smtClean="0"/>
              <a:t> - </a:t>
            </a:r>
            <a:r>
              <a:rPr lang="lv-LV" dirty="0" err="1" smtClean="0"/>
              <a:t>Vileiši</a:t>
            </a:r>
            <a:r>
              <a:rPr lang="lv-LV" dirty="0" smtClean="0"/>
              <a:t> – Latvijas robeža; 0,0-5,1 km; garums 5,1 km; 2. investīciju prioritāte: īstenot pārrobežu darba tirgu integrāciju, tostarp pārrobežu mobilitāti, kopīgas nodarbinātības iniciatīvas vietējā mērogā, informatīvus un konsultatīvus pakalpojumus un kopīgu apmācību Konkrētais mērķis: palielināt darba iespējas, uzlabojot darbaspēka mobilitāti un prasmes Latvijas – Lietuvas Programmas 2014. – 2020. gadam dokumenta projekta versija 30/72 - Ceļa klasifikācijas kods: 3647 </a:t>
            </a:r>
            <a:r>
              <a:rPr lang="lv-LV" dirty="0" err="1" smtClean="0"/>
              <a:t>Pandēle</a:t>
            </a:r>
            <a:r>
              <a:rPr lang="lv-LV" dirty="0" smtClean="0"/>
              <a:t> – </a:t>
            </a:r>
            <a:r>
              <a:rPr lang="lv-LV" dirty="0" err="1" smtClean="0"/>
              <a:t>Suvainišķi</a:t>
            </a:r>
            <a:r>
              <a:rPr lang="lv-LV" dirty="0" smtClean="0"/>
              <a:t> – Latvijas robeža 13,3-18,3 km; garums 5 km; - Ceļa klasifikācijas kods: 163 Mažeiķi – Latvijas robeža 0,0- 9,19 km, garums 9,19 km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8</a:t>
            </a:fld>
            <a:endParaRPr lang="lv-LV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1F8AE-FBEE-48F8-816B-D94E33B0AA85}" type="slidenum">
              <a:rPr lang="lv-LV" altLang="en-US" smtClean="0"/>
              <a:pPr>
                <a:defRPr/>
              </a:pPr>
              <a:t>9</a:t>
            </a:fld>
            <a:endParaRPr lang="lv-LV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B8C131C-388B-4D21-9E79-1AAB8DDA5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2FCAACB-4807-40F1-9BA1-350A894664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45117E6-21C9-45A2-B05D-B6E96A058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5F95293-A740-499D-A71E-2B69B8672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EF3C99-968E-4AAE-9AE5-922C5202EF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74D5AE3-0C4F-4BB3-B4F5-DBE4F635C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D04EE8EC-263B-4553-994C-1A5405BD5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F801DC-6C44-475B-A111-E8431AAF35F7}" type="datetime1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FFAAEA-0B9E-473A-A5EB-FFB78AF75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am.gov.lv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pi-cbc.eu/" TargetMode="External"/><Relationship Id="rId5" Type="http://schemas.openxmlformats.org/officeDocument/2006/relationships/hyperlink" Target="http://www.latlit.eu/" TargetMode="External"/><Relationship Id="rId4" Type="http://schemas.openxmlformats.org/officeDocument/2006/relationships/hyperlink" Target="http://www.varam.gov.lv/lat/fondi/ets_1420/?doc=1688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vita.prokopovica@varam.gov.lv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Eiropas Savienības Strukturālo un investīciju fondu mērķa </a:t>
            </a:r>
            <a:br>
              <a:rPr lang="lv-LV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lv-LV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“Eiropas teritoriālās sadarbība” programmas</a:t>
            </a:r>
            <a:br>
              <a:rPr lang="lv-LV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lv-LV" sz="2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2014.-2020.gadam</a:t>
            </a:r>
            <a:r>
              <a:rPr lang="lv-LV" sz="24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lv-LV" sz="24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lv-LV" sz="2600" dirty="0" smtClean="0"/>
              <a:t/>
            </a:r>
            <a:br>
              <a:rPr lang="lv-LV" sz="2600" dirty="0" smtClean="0"/>
            </a:br>
            <a:endParaRPr lang="lv-LV" altLang="en-US" sz="2600" dirty="0" smtClean="0"/>
          </a:p>
        </p:txBody>
      </p:sp>
      <p:sp>
        <p:nvSpPr>
          <p:cNvPr id="11267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r"/>
            <a:r>
              <a:rPr lang="lv-LV" altLang="en-US" b="1" dirty="0" smtClean="0">
                <a:solidFill>
                  <a:schemeClr val="tx2">
                    <a:lumMod val="75000"/>
                  </a:schemeClr>
                </a:solidFill>
              </a:rPr>
              <a:t>Rīga, 2015.gada 28.septembris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Latvijas – Lietuvas - Baltkrievijas programma (1)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</p:txBody>
      </p:sp>
      <p:pic>
        <p:nvPicPr>
          <p:cNvPr id="1026" name="Picture 2" descr="LLB_map_201504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631" y="1179473"/>
            <a:ext cx="6044083" cy="567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Latvijas – Lietuvas - Baltkrievijas programma (2)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4781311"/>
              </p:ext>
            </p:extLst>
          </p:nvPr>
        </p:nvGraphicFramePr>
        <p:xfrm>
          <a:off x="549894" y="1811215"/>
          <a:ext cx="8136906" cy="481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400602"/>
              </a:tblGrid>
              <a:tr h="381469">
                <a:tc>
                  <a:txBody>
                    <a:bodyPr/>
                    <a:lstStyle/>
                    <a:p>
                      <a:r>
                        <a:rPr lang="lv-LV" dirty="0" smtClean="0"/>
                        <a:t>Tematiskais mērķis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Atbalstāmās darbības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60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Sociālās iekļaušanas veicināšana un nabadzības apkarošana</a:t>
                      </a: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pieejas sabiedriskajiem pakalpojumiem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uzlabošana mazaizsargātajām sociālajām grupām;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nodarbinātības stimulēšana, veicinot uzņēmējdarbību un inovācijas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892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Atbalsts</a:t>
                      </a:r>
                      <a:r>
                        <a:rPr lang="lv-LV" sz="16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vietējo un reģionālo institūciju labai pārvaldībai</a:t>
                      </a:r>
                      <a:endParaRPr lang="lv-LV" sz="16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-vietējo un reģionālo institūciju kapacitātes paaugstin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āšana </a:t>
                      </a: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kopīgu problēmu risināšanai;</a:t>
                      </a:r>
                    </a:p>
                    <a:p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-sabiedrības aktivitātes stiprināšana</a:t>
                      </a:r>
                    </a:p>
                  </a:txBody>
                  <a:tcPr/>
                </a:tc>
              </a:tr>
              <a:tr h="1160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Vietējās kultūras un vēsturiskā mantojuma saglabāšanas veicināšana</a:t>
                      </a: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-pasākumi vēsturiskā mantojuma saglabāšanai un pielāgošanai kultūras, izglītības un tūrisma veicināšanai;</a:t>
                      </a:r>
                    </a:p>
                    <a:p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-kopīgas iniciatīvas vēsturiskā mantojuma objektu attīstībai</a:t>
                      </a: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122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Robežas</a:t>
                      </a:r>
                      <a:r>
                        <a:rPr lang="lv-LV" sz="16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pārvaldība un drošība</a:t>
                      </a: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-robežšķērsošanas vietu attīstība un drošība</a:t>
                      </a:r>
                    </a:p>
                  </a:txBody>
                  <a:tcPr>
                    <a:solidFill>
                      <a:srgbClr val="E9F7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Eiropas teritoriālā sadarbība: projektu partneri</a:t>
            </a:r>
            <a:r>
              <a:rPr lang="lv-LV" smtClean="0"/>
              <a:t>	</a:t>
            </a:r>
            <a:endParaRPr lang="lv-LV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>
          <a:xfrm>
            <a:off x="628650" y="1652954"/>
            <a:ext cx="7905750" cy="4976446"/>
          </a:xfrm>
        </p:spPr>
        <p:txBody>
          <a:bodyPr>
            <a:normAutofit fontScale="92500" lnSpcReduction="10000"/>
          </a:bodyPr>
          <a:lstStyle/>
          <a:p>
            <a:pPr marR="118110" lvl="0" algn="just">
              <a:spcAft>
                <a:spcPts val="0"/>
              </a:spcAft>
              <a:buFont typeface="Symbol"/>
              <a:buChar char=""/>
            </a:pPr>
            <a:r>
              <a:rPr lang="lv-LV" sz="1800" b="1" dirty="0" smtClean="0">
                <a:solidFill>
                  <a:srgbClr val="006C31"/>
                </a:solidFill>
                <a:latin typeface="Arial" pitchFamily="34" charset="0"/>
                <a:ea typeface="Times New Roman"/>
                <a:cs typeface="Arial" pitchFamily="34" charset="0"/>
              </a:rPr>
              <a:t>valsts budžeta iestādes </a:t>
            </a:r>
            <a:r>
              <a:rPr lang="lv-LV" sz="1800" dirty="0" smtClean="0">
                <a:solidFill>
                  <a:srgbClr val="4D4D4D"/>
                </a:solidFill>
                <a:latin typeface="Arial" pitchFamily="34" charset="0"/>
                <a:ea typeface="Times New Roman"/>
                <a:cs typeface="Arial" pitchFamily="34" charset="0"/>
              </a:rPr>
              <a:t>(piemēram, nozaru ministrijas, aģentūras)</a:t>
            </a:r>
            <a:endParaRPr lang="lv-LV" sz="1800" dirty="0" smtClean="0">
              <a:solidFill>
                <a:srgbClr val="4D4D4D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R="118110" lvl="0" algn="just">
              <a:spcAft>
                <a:spcPts val="0"/>
              </a:spcAft>
              <a:buFont typeface="Symbol"/>
              <a:buChar char=""/>
            </a:pPr>
            <a:r>
              <a:rPr lang="lv-LV" sz="1800" b="1" dirty="0" smtClean="0">
                <a:solidFill>
                  <a:srgbClr val="006C31"/>
                </a:solidFill>
                <a:latin typeface="Arial" pitchFamily="34" charset="0"/>
                <a:ea typeface="Calibri"/>
                <a:cs typeface="Arial" pitchFamily="34" charset="0"/>
              </a:rPr>
              <a:t>no valsts budžeta daļēji finansētas atvasinātas publiskās personas un to izveidotās iestādes</a:t>
            </a:r>
            <a:r>
              <a:rPr lang="lv-LV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lv-LV" sz="1800" dirty="0" smtClean="0">
                <a:solidFill>
                  <a:srgbClr val="4D4D4D"/>
                </a:solidFill>
                <a:latin typeface="Arial" pitchFamily="34" charset="0"/>
                <a:ea typeface="Times New Roman"/>
                <a:cs typeface="Arial" pitchFamily="34" charset="0"/>
              </a:rPr>
              <a:t>(piemēram, plānošanas reģioni, izglītības iestādes, zinātniskās institūcijas)</a:t>
            </a:r>
            <a:endParaRPr lang="lv-LV" sz="1800" dirty="0" smtClean="0">
              <a:solidFill>
                <a:srgbClr val="4D4D4D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R="118110" lvl="0" algn="just">
              <a:spcAft>
                <a:spcPts val="0"/>
              </a:spcAft>
              <a:buFont typeface="Symbol"/>
              <a:buChar char=""/>
            </a:pPr>
            <a:r>
              <a:rPr lang="lv-LV" sz="1800" b="1" dirty="0" smtClean="0">
                <a:solidFill>
                  <a:srgbClr val="006C31"/>
                </a:solidFill>
                <a:latin typeface="Arial" pitchFamily="34" charset="0"/>
                <a:ea typeface="Times New Roman"/>
                <a:cs typeface="Arial" pitchFamily="34" charset="0"/>
              </a:rPr>
              <a:t>pašvaldības un to izveidotās iestādes</a:t>
            </a:r>
            <a:endParaRPr lang="lv-LV" sz="1800" b="1" dirty="0" smtClean="0">
              <a:solidFill>
                <a:srgbClr val="006C3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R="118110" lvl="0" algn="just">
              <a:spcAft>
                <a:spcPts val="0"/>
              </a:spcAft>
              <a:buFont typeface="Symbol"/>
              <a:buChar char=""/>
            </a:pPr>
            <a:r>
              <a:rPr lang="lv-LV" sz="1800" b="1" dirty="0" smtClean="0">
                <a:solidFill>
                  <a:srgbClr val="006C31"/>
                </a:solidFill>
                <a:latin typeface="Arial" pitchFamily="34" charset="0"/>
                <a:ea typeface="Calibri"/>
                <a:cs typeface="Arial" pitchFamily="34" charset="0"/>
              </a:rPr>
              <a:t>pašvaldību un valsts kapitālsabiedrības</a:t>
            </a:r>
          </a:p>
          <a:p>
            <a:pPr marR="118110" lvl="0" algn="just">
              <a:spcAft>
                <a:spcPts val="0"/>
              </a:spcAft>
              <a:buFont typeface="Symbol"/>
              <a:buChar char=""/>
            </a:pPr>
            <a:r>
              <a:rPr lang="lv-LV" sz="1800" b="1" dirty="0" smtClean="0">
                <a:solidFill>
                  <a:srgbClr val="006C31"/>
                </a:solidFill>
                <a:latin typeface="Arial" pitchFamily="34" charset="0"/>
                <a:ea typeface="Calibri"/>
                <a:cs typeface="Arial" pitchFamily="34" charset="0"/>
              </a:rPr>
              <a:t>biedrības un nodibinājumi</a:t>
            </a:r>
          </a:p>
          <a:p>
            <a:pPr marR="118110" lvl="0" algn="just">
              <a:spcAft>
                <a:spcPts val="0"/>
              </a:spcAft>
              <a:buFont typeface="Symbol"/>
              <a:buChar char=""/>
            </a:pPr>
            <a:r>
              <a:rPr lang="lv-LV" sz="1800" b="1" dirty="0" smtClean="0">
                <a:solidFill>
                  <a:srgbClr val="006C31"/>
                </a:solidFill>
                <a:latin typeface="Arial" charset="0"/>
              </a:rPr>
              <a:t>privātie uzņēmēji </a:t>
            </a:r>
            <a:r>
              <a:rPr lang="lv-LV" sz="1800" dirty="0" smtClean="0">
                <a:solidFill>
                  <a:srgbClr val="C00000"/>
                </a:solidFill>
                <a:latin typeface="Arial" charset="0"/>
              </a:rPr>
              <a:t>(tikai Centrālā Baltijas jūras reģiona un Baltijas jūras reģiona programmā)</a:t>
            </a:r>
          </a:p>
          <a:p>
            <a:endParaRPr lang="lv-LV" dirty="0" smtClean="0">
              <a:solidFill>
                <a:srgbClr val="4D4D4D"/>
              </a:solidFill>
              <a:latin typeface="Arial" charset="0"/>
            </a:endParaRPr>
          </a:p>
          <a:p>
            <a:r>
              <a:rPr lang="lv-LV" sz="1800" b="1" dirty="0" smtClean="0">
                <a:solidFill>
                  <a:srgbClr val="002060"/>
                </a:solidFill>
                <a:latin typeface="Arial" charset="0"/>
              </a:rPr>
              <a:t>Programmu līdzfinansējuma likme</a:t>
            </a:r>
            <a:r>
              <a:rPr lang="lv-LV" sz="1800" dirty="0" smtClean="0">
                <a:solidFill>
                  <a:srgbClr val="4D4D4D"/>
                </a:solidFill>
                <a:latin typeface="Arial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ar ERAF atbalstu īstenotas programmas:</a:t>
            </a:r>
          </a:p>
          <a:p>
            <a:pPr lvl="1" algn="just">
              <a:buFont typeface="Wingdings" pitchFamily="2" charset="2"/>
              <a:buChar char="§"/>
            </a:pP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Eiropas Reģionālās attīstības fonds </a:t>
            </a:r>
            <a:r>
              <a:rPr lang="lv-LV" sz="1800" b="1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(85%)</a:t>
            </a:r>
          </a:p>
          <a:p>
            <a:pPr lvl="1" algn="just">
              <a:buFont typeface="Wingdings" pitchFamily="2" charset="2"/>
              <a:buChar char="§"/>
            </a:pP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Finansējuma saņēmēja līdzekļi </a:t>
            </a:r>
            <a:r>
              <a:rPr lang="lv-LV" sz="1800" b="1" dirty="0" smtClean="0">
                <a:solidFill>
                  <a:srgbClr val="A20000"/>
                </a:solidFill>
                <a:latin typeface="Arial" charset="0"/>
                <a:sym typeface="Wingdings" pitchFamily="2" charset="2"/>
              </a:rPr>
              <a:t>(15%)</a:t>
            </a:r>
            <a:endParaRPr lang="lv-LV" sz="1800" b="1" dirty="0" smtClean="0">
              <a:solidFill>
                <a:schemeClr val="tx2">
                  <a:lumMod val="75000"/>
                </a:schemeClr>
              </a:solidFill>
              <a:latin typeface="Arial" charset="0"/>
              <a:sym typeface="Wingdings" pitchFamily="2" charset="2"/>
            </a:endParaRPr>
          </a:p>
          <a:p>
            <a:pPr algn="just">
              <a:buFont typeface="Wingdings" pitchFamily="2" charset="2"/>
              <a:buChar char="Ø"/>
            </a:pP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ar EKI atbalstu īstenotas programmas</a:t>
            </a:r>
          </a:p>
          <a:p>
            <a:pPr lvl="1" algn="just">
              <a:buFont typeface="Wingdings" pitchFamily="2" charset="2"/>
              <a:buChar char="§"/>
            </a:pP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Eiropas Kaimiņattiecību instruments</a:t>
            </a:r>
            <a:r>
              <a:rPr lang="lv-LV" sz="1800" dirty="0" smtClean="0">
                <a:latin typeface="Arial" charset="0"/>
                <a:sym typeface="Wingdings" pitchFamily="2" charset="2"/>
              </a:rPr>
              <a:t> </a:t>
            </a:r>
            <a:r>
              <a:rPr lang="lv-LV" sz="1800" b="1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(90%)</a:t>
            </a:r>
          </a:p>
          <a:p>
            <a:pPr lvl="1" algn="just">
              <a:buFont typeface="Wingdings" pitchFamily="2" charset="2"/>
              <a:buChar char="§"/>
            </a:pP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Finansējuma saņēmēja līdzekļi </a:t>
            </a:r>
            <a:r>
              <a:rPr lang="lv-LV" sz="1800" b="1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(</a:t>
            </a:r>
            <a:r>
              <a:rPr lang="lv-LV" sz="1600" b="1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10%)</a:t>
            </a:r>
            <a:endParaRPr lang="lv-LV" sz="1400" b="1" dirty="0" smtClean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6C3100-B77C-47FC-B411-A4E926D7DDF3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590800" y="273050"/>
            <a:ext cx="5457825" cy="1346200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Eiropas teritoriālā sadarbība 2014-2020: </a:t>
            </a:r>
            <a:b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jauns tiesiskais ietvars</a:t>
            </a:r>
            <a:endParaRPr lang="lv-LV" alt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0075" y="1619250"/>
            <a:ext cx="7734300" cy="4705350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sz="16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Eiropas Strukturālo un investīciju fondu mērķa “Eiropas teritoriālā sadarbība” programmu vadības likums</a:t>
            </a:r>
            <a:r>
              <a:rPr lang="lv-LV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16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lv-LV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pieņemts 04.09.2014) </a:t>
            </a:r>
          </a:p>
          <a:p>
            <a:pPr algn="just"/>
            <a:r>
              <a:rPr lang="lv-LV" sz="1600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Eiropas Kaimiņattiecību instrumenta </a:t>
            </a:r>
            <a:r>
              <a:rPr lang="lv-LV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programmu vadības likums (izstrādē)</a:t>
            </a:r>
          </a:p>
          <a:p>
            <a:pPr algn="just">
              <a:buNone/>
            </a:pPr>
            <a:endParaRPr lang="lv-LV" sz="1600" b="1" u="sng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lv-LV" sz="1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MK noteikumi:</a:t>
            </a:r>
          </a:p>
          <a:p>
            <a:r>
              <a:rPr lang="lv-LV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Nr.113 “Kārtība, kādā valsts budžetā plāno līdzekļus ETS programmu un projektu īstenošanai un veic maksājumus” </a:t>
            </a:r>
            <a:r>
              <a:rPr lang="lv-LV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(apstiprināti 03.03.2015.)  ;</a:t>
            </a:r>
          </a:p>
          <a:p>
            <a:r>
              <a:rPr lang="lv-LV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Nr.124 “Kārtība, kādā tiek veikta ETS </a:t>
            </a: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programmu finansēto projektu finanšu kontrole</a:t>
            </a:r>
            <a:r>
              <a:rPr lang="lv-LV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lv-LV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(apstiprināti 10.03.2015.);</a:t>
            </a:r>
          </a:p>
          <a:p>
            <a:r>
              <a:rPr lang="lv-LV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Nr.200 “Valsts budžeta līdzekļu piešķiršanas kārtība Eiropas Strukturālo un investīciju fondu mērķa “Eiropas teritoriālā sadarbība” programmu finansējuma saņēmējiem no Latvijas” </a:t>
            </a:r>
            <a:r>
              <a:rPr lang="lv-LV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(apstiprināti 22.04.2015);</a:t>
            </a:r>
          </a:p>
          <a:p>
            <a:r>
              <a:rPr lang="lv-LV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Nr.319 </a:t>
            </a:r>
            <a:r>
              <a:rPr lang="lv-LV" sz="1600" b="1" dirty="0" smtClean="0"/>
              <a:t>„</a:t>
            </a:r>
            <a:r>
              <a:rPr lang="lv-LV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Kārtība, kādā publiskojama Eiropas Strukturālo un investīciju fondu mērķa "Eiropas teritoriālā sadarbība" programmu vadībā Latvijā iesaistīto institūciju informācija par programmu ietvaros apstiprinātajiem projektiem” </a:t>
            </a:r>
            <a:r>
              <a:rPr lang="lv-LV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(apstiprināti 16.06.2015);</a:t>
            </a:r>
          </a:p>
          <a:p>
            <a:r>
              <a:rPr lang="lv-LV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Nr.526 “Kārtība, kādā sniedzami ziņojumi par ETS programmu finansēto projektu ieviešanā konstatētajām neatbilstībām un atgūstams programmas finansējums”</a:t>
            </a:r>
            <a:r>
              <a:rPr lang="lv-LV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(apstiprināti 15.09.2015).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A95587-B1C3-4A28-8694-3157D3C84E0A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Eiropas teritoriālā sadarbība: </a:t>
            </a:r>
            <a:br>
              <a:rPr lang="lv-LV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</a:br>
            <a:r>
              <a:rPr lang="lv-LV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valsts </a:t>
            </a:r>
            <a:r>
              <a:rPr lang="lv-LV" dirty="0" smtClean="0">
                <a:solidFill>
                  <a:srgbClr val="002060"/>
                </a:solidFill>
                <a:latin typeface="Arial Black" pitchFamily="34" charset="0"/>
              </a:rPr>
              <a:t>budžeta finansējuma saņēmēji</a:t>
            </a:r>
            <a:endParaRPr lang="lv-LV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>
          <a:xfrm>
            <a:off x="628650" y="1946786"/>
            <a:ext cx="7905750" cy="4682613"/>
          </a:xfrm>
        </p:spPr>
        <p:txBody>
          <a:bodyPr>
            <a:normAutofit lnSpcReduction="10000"/>
          </a:bodyPr>
          <a:lstStyle/>
          <a:p>
            <a:pPr marL="533400" indent="-533400">
              <a:defRPr/>
            </a:pPr>
            <a:r>
              <a:rPr lang="lv-LV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100% apmērā (</a:t>
            </a:r>
            <a:r>
              <a:rPr lang="lv-LV" b="1" u="sng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priekšfinansējums</a:t>
            </a:r>
            <a:r>
              <a:rPr lang="lv-LV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un līdzfinansējums):</a:t>
            </a:r>
          </a:p>
          <a:p>
            <a:pPr marL="533400" indent="-533400">
              <a:buFont typeface="Wingdings" pitchFamily="2" charset="2"/>
              <a:buChar char="Ø"/>
              <a:defRPr/>
            </a:pP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plānošanas reģioni</a:t>
            </a:r>
          </a:p>
          <a:p>
            <a:pPr marL="533400" indent="-533400">
              <a:buFont typeface="Wingdings" pitchFamily="2" charset="2"/>
              <a:buChar char="Ø"/>
              <a:defRPr/>
            </a:pP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nozaru ministrijas un to padotības iestādes</a:t>
            </a:r>
          </a:p>
          <a:p>
            <a:pPr marL="533400" indent="-533400">
              <a:buFont typeface="Wingdings" pitchFamily="2" charset="2"/>
              <a:buChar char="Ø"/>
              <a:defRPr/>
            </a:pP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valsts kapitālsabiedrības, kas pilda valsts deleģētas funkcijas</a:t>
            </a:r>
          </a:p>
          <a:p>
            <a:pPr marL="533400" indent="-533400">
              <a:buFont typeface="Wingdings" pitchFamily="2" charset="2"/>
              <a:buChar char="Ø"/>
              <a:defRPr/>
            </a:pPr>
            <a:endParaRPr lang="lv-LV" b="1" dirty="0" smtClean="0">
              <a:solidFill>
                <a:srgbClr val="5F5F5F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lv-LV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5% apmērā (līdzfinansējums)</a:t>
            </a:r>
            <a:r>
              <a:rPr lang="lv-LV" b="1" u="sng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– pieprasīt no VARAM:</a:t>
            </a:r>
          </a:p>
          <a:p>
            <a:pPr marL="533400" indent="-533400">
              <a:buFont typeface="Wingdings" pitchFamily="2" charset="2"/>
              <a:buChar char="Ø"/>
              <a:defRPr/>
            </a:pP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pašvaldības un to izveidotās iestādes</a:t>
            </a:r>
          </a:p>
          <a:p>
            <a:pPr marL="533400" indent="-533400">
              <a:buFont typeface="Wingdings" pitchFamily="2" charset="2"/>
              <a:buChar char="Ø"/>
              <a:defRPr/>
            </a:pP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biedrības un nodibinājumi</a:t>
            </a:r>
          </a:p>
          <a:p>
            <a:pPr marL="533400" indent="-533400">
              <a:buFont typeface="Wingdings" pitchFamily="2" charset="2"/>
              <a:buChar char="Ø"/>
              <a:defRPr/>
            </a:pPr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pašvaldību un valsts kapitālsabiedrības, kas nepilda valsts deleģētas funkcijas</a:t>
            </a:r>
          </a:p>
          <a:p>
            <a:pPr marL="533400" indent="-533400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lv-LV" sz="2400" b="1" dirty="0" smtClean="0"/>
          </a:p>
          <a:p>
            <a:pPr marL="533400" indent="-533400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lv-LV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N.B.: Attiecas uz visām ETS iekšējām programmām!</a:t>
            </a:r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6C3100-B77C-47FC-B411-A4E926D7DDF3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Informācija par Eiropas teritoriālās sadarbības programmām</a:t>
            </a:r>
            <a:endParaRPr lang="lv-LV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9" y="1828800"/>
            <a:ext cx="8897815" cy="514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lv-LV" altLang="en-US" sz="2000" b="1" dirty="0" err="1" smtClean="0">
                <a:solidFill>
                  <a:srgbClr val="025E32"/>
                </a:solidFill>
                <a:latin typeface="Arial" pitchFamily="34" charset="0"/>
                <a:cs typeface="Arial" pitchFamily="34" charset="0"/>
                <a:hlinkClick r:id="rId3"/>
              </a:rPr>
              <a:t>www.varam.gov.lv</a:t>
            </a:r>
            <a:r>
              <a:rPr lang="lv-LV" altLang="en-US" sz="2000" b="1" dirty="0" smtClean="0">
                <a:solidFill>
                  <a:srgbClr val="025E32"/>
                </a:solidFill>
                <a:latin typeface="Arial" pitchFamily="34" charset="0"/>
                <a:cs typeface="Arial" pitchFamily="34" charset="0"/>
              </a:rPr>
              <a:t> ==&gt; Fondi un investīcijas ==&gt; Eiropas Teritoriālā sadarbība 2014-2020 </a:t>
            </a:r>
            <a:r>
              <a:rPr lang="lv-LV" altLang="en-US" sz="2000" dirty="0" smtClean="0">
                <a:solidFill>
                  <a:srgbClr val="604A7B"/>
                </a:solidFill>
                <a:latin typeface="Arial" pitchFamily="34" charset="0"/>
                <a:cs typeface="Arial" pitchFamily="34" charset="0"/>
                <a:hlinkClick r:id="rId4"/>
              </a:rPr>
              <a:t>http://www.varam.gov.lv/lat/fondi/ets_1420/?doc=16884</a:t>
            </a:r>
            <a:endParaRPr lang="lv-LV" altLang="en-US" sz="2000" dirty="0" smtClean="0">
              <a:solidFill>
                <a:srgbClr val="604A7B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lv-LV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Programmu mājas lapas:</a:t>
            </a:r>
          </a:p>
          <a:p>
            <a:pPr>
              <a:spcBef>
                <a:spcPts val="0"/>
              </a:spcBef>
            </a:pPr>
            <a:r>
              <a:rPr lang="lv-LV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Latvijas - Lietuvas pārrobežu sadarbības programma:</a:t>
            </a:r>
          </a:p>
          <a:p>
            <a:pPr>
              <a:spcBef>
                <a:spcPts val="0"/>
              </a:spcBef>
            </a:pPr>
            <a:r>
              <a:rPr lang="lv-LV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  <a:hlinkClick r:id="rId5"/>
              </a:rPr>
              <a:t>http://www.latlit.eu/</a:t>
            </a:r>
            <a:endParaRPr lang="lv-LV" sz="2000" b="1" dirty="0" smtClean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lv-LV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lv-LV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Latvijas – Lietuvas – Baltkrievijas pārrobežu sadarbības programma:</a:t>
            </a:r>
          </a:p>
          <a:p>
            <a:pPr>
              <a:spcBef>
                <a:spcPts val="0"/>
              </a:spcBef>
            </a:pPr>
            <a:r>
              <a:rPr lang="lv-LV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  <a:hlinkClick r:id="rId6"/>
              </a:rPr>
              <a:t>http://www.enpi-cbc.eu/</a:t>
            </a:r>
            <a:r>
              <a:rPr lang="lv-LV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lv-LV" sz="2000" b="1" dirty="0" smtClean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lv-LV" sz="2000" b="1" dirty="0" smtClean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lv-LV" sz="2000" b="1" dirty="0" smtClean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lv-LV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539613"/>
            <a:ext cx="7772400" cy="1224116"/>
          </a:xfrm>
        </p:spPr>
        <p:txBody>
          <a:bodyPr>
            <a:normAutofit/>
          </a:bodyPr>
          <a:lstStyle/>
          <a:p>
            <a:r>
              <a:rPr lang="lv-LV" sz="2800" dirty="0" smtClean="0">
                <a:solidFill>
                  <a:srgbClr val="006C31"/>
                </a:solidFill>
                <a:latin typeface="Arial Black" pitchFamily="34" charset="0"/>
                <a:cs typeface="Arial" pitchFamily="34" charset="0"/>
              </a:rPr>
              <a:t>Paldies par uzmanību!!!</a:t>
            </a:r>
          </a:p>
          <a:p>
            <a:r>
              <a:rPr lang="lv-LV" sz="2800" dirty="0" smtClean="0">
                <a:solidFill>
                  <a:srgbClr val="006C31"/>
                </a:solidFill>
                <a:latin typeface="Arial Black" pitchFamily="34" charset="0"/>
                <a:cs typeface="Arial" pitchFamily="34" charset="0"/>
              </a:rPr>
              <a:t>Jautājumi???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999703"/>
            <a:ext cx="7772400" cy="1401097"/>
          </a:xfrm>
        </p:spPr>
        <p:txBody>
          <a:bodyPr>
            <a:noAutofit/>
          </a:bodyPr>
          <a:lstStyle/>
          <a:p>
            <a:pPr algn="r"/>
            <a:r>
              <a:rPr lang="lv-LV" sz="1800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Attīstības instrumentu departaments</a:t>
            </a:r>
          </a:p>
          <a:p>
            <a:pPr algn="r"/>
            <a:r>
              <a:rPr lang="lv-LV" sz="1800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Teritoriālās sadarbības nodaļa</a:t>
            </a:r>
          </a:p>
          <a:p>
            <a:pPr algn="r"/>
            <a:endParaRPr lang="lv-LV" sz="1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lv-LV" sz="1800" dirty="0" err="1" smtClean="0">
                <a:latin typeface="Arial" pitchFamily="34" charset="0"/>
                <a:cs typeface="Arial" pitchFamily="34" charset="0"/>
                <a:hlinkClick r:id="rId2"/>
              </a:rPr>
              <a:t>vita.prokopovica@varam.gov.lv</a:t>
            </a:r>
            <a:r>
              <a:rPr lang="lv-LV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sz="1800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tālr.: 67026471</a:t>
            </a:r>
            <a:endParaRPr lang="lv-LV" sz="1800" dirty="0">
              <a:solidFill>
                <a:srgbClr val="006C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Eiropas teritoriālā sadarbības (ETS) mērķis</a:t>
            </a:r>
            <a:r>
              <a:rPr lang="lv-LV" altLang="en-US" sz="2000" dirty="0" smtClean="0"/>
              <a:t/>
            </a:r>
            <a:br>
              <a:rPr lang="lv-LV" altLang="en-US" sz="2000" dirty="0" smtClean="0"/>
            </a:br>
            <a:endParaRPr lang="lv-LV" altLang="en-US" sz="2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23875" y="1652954"/>
            <a:ext cx="8315325" cy="5440362"/>
          </a:xfrm>
        </p:spPr>
        <p:txBody>
          <a:bodyPr>
            <a:normAutofit/>
          </a:bodyPr>
          <a:lstStyle/>
          <a:p>
            <a:pPr algn="just"/>
            <a:endParaRPr lang="lv-LV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Eiropas teritoriālās sadarbības (ETS) mērķis ir </a:t>
            </a:r>
            <a:r>
              <a:rPr lang="lv-LV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Kohēzijas politikas ieviešanas instruments un Partnerības līguma sastāvdaļa</a:t>
            </a: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lv-LV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ETS būtība ir </a:t>
            </a:r>
            <a:r>
              <a:rPr lang="lv-LV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starptautiskā partnerībā veidotie projekti</a:t>
            </a: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kas paredz investīcijas ar pārrobežu efektu un dalībvalstu abpusējo ieguvumu, izmantojot pārrobežu reģiona/ </a:t>
            </a:r>
            <a:r>
              <a:rPr lang="lv-LV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makroreģiona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vai visas ES teritorijas attīstības potenciālu.</a:t>
            </a:r>
          </a:p>
          <a:p>
            <a:pPr algn="just"/>
            <a:endParaRPr lang="lv-LV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ETS programmas</a:t>
            </a:r>
            <a:r>
              <a:rPr lang="lv-LV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kā reģionālās attīstības instruments</a:t>
            </a: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atbalsta divpusējo un daudzpusējo sadarbību</a:t>
            </a: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18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trijos līmeņos</a:t>
            </a:r>
            <a:r>
              <a:rPr lang="lv-LV" sz="18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/>
            <a:r>
              <a:rPr lang="lv-LV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pārrobežu sadarbība</a:t>
            </a: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t.sk. ar kaimiņvalstīm (RUS, BY)</a:t>
            </a:r>
          </a:p>
          <a:p>
            <a:pPr lvl="1" algn="just"/>
            <a:r>
              <a:rPr lang="lv-LV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transnacionālā sadarbība</a:t>
            </a:r>
            <a:r>
              <a:rPr lang="lv-LV" sz="1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(Baltijas jūras reģions</a:t>
            </a:r>
            <a:r>
              <a:rPr lang="lv-LV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lvl="1" algn="just"/>
            <a:r>
              <a:rPr lang="lv-LV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starpreģionu sadarbība</a:t>
            </a:r>
            <a:r>
              <a:rPr lang="lv-LV" sz="1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(28 Eiropas Savienības dalībvalstis)</a:t>
            </a:r>
          </a:p>
          <a:p>
            <a:pPr lvl="1" algn="just"/>
            <a:endParaRPr lang="lv-LV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lv-LV" altLang="en-US" dirty="0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BFB403-02BE-4DD8-9573-E3C643CE595D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90800" y="215154"/>
            <a:ext cx="6096000" cy="497542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rgbClr val="002060"/>
                </a:solidFill>
                <a:latin typeface="Arial Black" pitchFamily="34" charset="0"/>
              </a:rPr>
              <a:t>ETS programmas: finansējums </a:t>
            </a:r>
            <a:endParaRPr lang="lv-LV" dirty="0" smtClean="0">
              <a:solidFill>
                <a:srgbClr val="002060"/>
              </a:solidFill>
            </a:endParaRPr>
          </a:p>
        </p:txBody>
      </p:sp>
      <p:sp>
        <p:nvSpPr>
          <p:cNvPr id="1741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smtClean="0"/>
          </a:p>
        </p:txBody>
      </p:sp>
      <p:sp>
        <p:nvSpPr>
          <p:cNvPr id="17412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A26FFA-756D-43FD-8BE8-28809D67028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pic>
        <p:nvPicPr>
          <p:cNvPr id="17414" name="Picture 2" descr="C:\Users\EvijaT\Desktop\shema jau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695450"/>
            <a:ext cx="8796337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8344145"/>
              </p:ext>
            </p:extLst>
          </p:nvPr>
        </p:nvGraphicFramePr>
        <p:xfrm>
          <a:off x="197643" y="712695"/>
          <a:ext cx="8748713" cy="6144530"/>
        </p:xfrm>
        <a:graphic>
          <a:graphicData uri="http://schemas.openxmlformats.org/drawingml/2006/table">
            <a:tbl>
              <a:tblPr/>
              <a:tblGrid>
                <a:gridCol w="3917157"/>
                <a:gridCol w="2944906"/>
                <a:gridCol w="1886650"/>
              </a:tblGrid>
              <a:tr h="620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Programma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Attiecināmās teritorijas 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Kopējais ES finansējums (EUR)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72519">
                <a:tc>
                  <a:txBody>
                    <a:bodyPr/>
                    <a:lstStyle/>
                    <a:p>
                      <a:pPr algn="l"/>
                      <a:r>
                        <a:rPr lang="lv-LV" sz="1500" b="1" u="sng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Latvijas–Lietuvas</a:t>
                      </a:r>
                      <a:r>
                        <a:rPr lang="lv-LV" sz="1500" b="1" u="none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sz="15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pārrobežu sadarbības programma</a:t>
                      </a:r>
                      <a:endParaRPr lang="en-US" sz="1500" dirty="0">
                        <a:solidFill>
                          <a:srgbClr val="002060"/>
                        </a:solidFill>
                        <a:latin typeface="Arial Black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500" kern="12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+mn-ea"/>
                          <a:cs typeface="Arial" panose="020B0604020202020204" pitchFamily="34" charset="0"/>
                        </a:rPr>
                        <a:t>Kurzeme, Zemgale, Latgale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Arial Black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kern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54 966 201</a:t>
                      </a:r>
                      <a:r>
                        <a:rPr lang="lv-LV" sz="1600" b="1" u="sng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b="1" u="sng" kern="1200" dirty="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96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b="1" u="sng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Latvijas–Igaunijas</a:t>
                      </a:r>
                      <a:r>
                        <a:rPr lang="lv-LV" sz="1500" b="1" u="none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sz="15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pārrobežu sadarbības programma</a:t>
                      </a:r>
                      <a:endParaRPr lang="en-US" sz="1500" dirty="0" smtClean="0">
                        <a:solidFill>
                          <a:srgbClr val="002060"/>
                        </a:solidFill>
                        <a:latin typeface="Arial Black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Kurzeme, Rīga, Pierīga, Vidzeme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i="0" u="sng" strike="noStrike" kern="12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35 359 236</a:t>
                      </a:r>
                      <a:endParaRPr lang="en-US" sz="1600" b="1" i="0" u="sng" strike="noStrike" kern="1200" baseline="0" dirty="0" smtClean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E1"/>
                    </a:solidFill>
                  </a:tcPr>
                </a:tc>
              </a:tr>
              <a:tr h="811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Centrālā Baltijas jūras reģiona</a:t>
                      </a:r>
                      <a:r>
                        <a:rPr kumimoji="0" lang="lv-LV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(CB) pārrobežu sadarbības programma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Kurzeme, Rīga, Pierīga;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Zemgale, Vidzeme (papildus teritorijas)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itchFamily="34" charset="0"/>
                        </a:rPr>
                        <a:t>65 650 000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</a:tr>
              <a:tr h="572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Baltijas jūras reģiona</a:t>
                      </a:r>
                      <a:r>
                        <a:rPr kumimoji="0" lang="lv-LV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(BSR) transnacionālā sadarbības programma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Visa Latvija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itchFamily="34" charset="0"/>
                        </a:rPr>
                        <a:t>263 830 658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</a:tr>
              <a:tr h="572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Starpreģionu sadarbības programma </a:t>
                      </a:r>
                      <a:r>
                        <a:rPr kumimoji="0" lang="lv-LV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URBACT III</a:t>
                      </a:r>
                      <a:endParaRPr kumimoji="0" lang="en-US" sz="15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Visa Latvija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itchFamily="34" charset="0"/>
                        </a:rPr>
                        <a:t>74 000 000 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</a:tr>
              <a:tr h="572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Starpreģionu sadarbības programma </a:t>
                      </a:r>
                      <a:r>
                        <a:rPr kumimoji="0" lang="lv-LV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INTERREG EUROPE</a:t>
                      </a:r>
                      <a:endParaRPr kumimoji="0" lang="en-US" sz="15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Visa Latvija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itchFamily="34" charset="0"/>
                        </a:rPr>
                        <a:t>359 326 000 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</a:tr>
              <a:tr h="1049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Latvijas–Krievijas</a:t>
                      </a:r>
                      <a:r>
                        <a:rPr kumimoji="0" lang="lv-LV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(LV-RU) pārrobežu sadarbības programma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Latgale, Vidzeme;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Pierīga, Zemgale, Rīgas pilsēta (papildus teritorijas)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u="sng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15 875 028</a:t>
                      </a:r>
                      <a:endParaRPr lang="en-US" sz="1600" b="1" u="sng" kern="120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8F3"/>
                    </a:solidFill>
                  </a:tcPr>
                </a:tc>
              </a:tr>
              <a:tr h="572519">
                <a:tc>
                  <a:txBody>
                    <a:bodyPr/>
                    <a:lstStyle/>
                    <a:p>
                      <a:pPr algn="l"/>
                      <a:r>
                        <a:rPr lang="lv-LV" sz="1500" b="1" u="sng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Latvijas–Lietuvas–Baltkrievijas</a:t>
                      </a:r>
                      <a:r>
                        <a:rPr lang="lv-LV" sz="15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 pārrobežu sadarbības programma</a:t>
                      </a:r>
                      <a:endParaRPr lang="en-US" sz="1500" dirty="0">
                        <a:solidFill>
                          <a:srgbClr val="002060"/>
                        </a:solidFill>
                        <a:latin typeface="Arial Black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5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Arial" panose="020B0604020202020204" pitchFamily="34" charset="0"/>
                        </a:rPr>
                        <a:t>Latgale; Zemgale (papildus teritorija)</a:t>
                      </a:r>
                      <a:endParaRPr lang="en-US" sz="1500" dirty="0">
                        <a:solidFill>
                          <a:srgbClr val="C00000"/>
                        </a:solidFill>
                        <a:latin typeface="Arial Black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u="sng" kern="12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+mn-ea"/>
                          <a:cs typeface="Arial" panose="020B0604020202020204" pitchFamily="34" charset="0"/>
                        </a:rPr>
                        <a:t>74 000 000</a:t>
                      </a:r>
                      <a:endParaRPr lang="en-US" sz="1600" b="1" u="sng" kern="1200" dirty="0">
                        <a:solidFill>
                          <a:schemeClr val="tx1"/>
                        </a:solidFill>
                        <a:latin typeface="Arial Black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9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97039" y="232011"/>
            <a:ext cx="6789761" cy="1185627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rgbClr val="002060"/>
                </a:solidFill>
                <a:latin typeface="Arial Black" pitchFamily="34" charset="0"/>
              </a:rPr>
              <a:t>ETS programmas: tematiskais ietvars </a:t>
            </a:r>
            <a:endParaRPr lang="lv-LV" dirty="0" smtClean="0">
              <a:solidFill>
                <a:srgbClr val="002060"/>
              </a:solidFill>
            </a:endParaRPr>
          </a:p>
        </p:txBody>
      </p:sp>
      <p:sp>
        <p:nvSpPr>
          <p:cNvPr id="1741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smtClean="0"/>
          </a:p>
        </p:txBody>
      </p:sp>
      <p:sp>
        <p:nvSpPr>
          <p:cNvPr id="17412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A26FFA-756D-43FD-8BE8-28809D670285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35509325"/>
              </p:ext>
            </p:extLst>
          </p:nvPr>
        </p:nvGraphicFramePr>
        <p:xfrm>
          <a:off x="204715" y="860614"/>
          <a:ext cx="8814508" cy="602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517"/>
                <a:gridCol w="531464"/>
                <a:gridCol w="544425"/>
                <a:gridCol w="609238"/>
                <a:gridCol w="557388"/>
                <a:gridCol w="531464"/>
                <a:gridCol w="687012"/>
              </a:tblGrid>
              <a:tr h="819072">
                <a:tc>
                  <a:txBody>
                    <a:bodyPr/>
                    <a:lstStyle/>
                    <a:p>
                      <a:endParaRPr lang="lv-LV" sz="1500" dirty="0" smtClean="0">
                        <a:latin typeface="Arial Black" pitchFamily="34" charset="0"/>
                        <a:cs typeface="Arial" pitchFamily="34" charset="0"/>
                      </a:endParaRPr>
                    </a:p>
                    <a:p>
                      <a:r>
                        <a:rPr lang="lv-LV" sz="1500" dirty="0" smtClean="0">
                          <a:latin typeface="Arial Black" pitchFamily="34" charset="0"/>
                          <a:cs typeface="Arial" pitchFamily="34" charset="0"/>
                        </a:rPr>
                        <a:t>Tematiskā</a:t>
                      </a:r>
                      <a:r>
                        <a:rPr lang="lv-LV" sz="1500" baseline="0" dirty="0" smtClean="0">
                          <a:latin typeface="Arial Black" pitchFamily="34" charset="0"/>
                          <a:cs typeface="Arial" pitchFamily="34" charset="0"/>
                        </a:rPr>
                        <a:t> koncentrācija ETS programmās</a:t>
                      </a:r>
                      <a:endParaRPr lang="en-US" sz="1500" b="1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Arial" pitchFamily="34" charset="0"/>
                          <a:cs typeface="Arial" pitchFamily="34" charset="0"/>
                        </a:rPr>
                        <a:t>LV-LT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Arial" pitchFamily="34" charset="0"/>
                          <a:cs typeface="Arial" pitchFamily="34" charset="0"/>
                        </a:rPr>
                        <a:t>EE-LV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Arial" pitchFamily="34" charset="0"/>
                          <a:cs typeface="Arial" pitchFamily="34" charset="0"/>
                        </a:rPr>
                        <a:t>CB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Arial" pitchFamily="34" charset="0"/>
                          <a:cs typeface="Arial" pitchFamily="34" charset="0"/>
                        </a:rPr>
                        <a:t>LV-RU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Arial" pitchFamily="34" charset="0"/>
                          <a:cs typeface="Arial" pitchFamily="34" charset="0"/>
                        </a:rPr>
                        <a:t>LV-LT-BY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Arial" pitchFamily="34" charset="0"/>
                          <a:cs typeface="Arial" pitchFamily="34" charset="0"/>
                        </a:rPr>
                        <a:t>BSR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Nostiprināt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pētniecību, tehnoloģiju attīstību un inovāciju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476236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Uzlabot mazo un vidējo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uzņēmumu konkurētspēju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Aizsargāt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vidi un veicināt resursu izmantošanas efektivitāti</a:t>
                      </a:r>
                      <a:endParaRPr lang="lv-LV" sz="15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Veicināt ilgtspējīgu transportu un novērst trūkumus galvenajās tīkla infrastruktūrās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Veicināt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nodarbinātību un atbalstīt darba spēka mobilitāti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Veicināt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sociālo iekļaušanu un apkarot nabadzību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</a:tr>
              <a:tr h="333696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Ieguldīt izglītībā, prasmēs un mūžizglītībā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Uzlabot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institucionālās spējas un efektīvu valsts pārvaldi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Vietējās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kultūras un vēsturiskā mantojuma saglabāšanas veicināšana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546048">
                <a:tc>
                  <a:txBody>
                    <a:bodyPr/>
                    <a:lstStyle/>
                    <a:p>
                      <a:r>
                        <a:rPr lang="lv-LV" sz="15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Robežu pārvaldības</a:t>
                      </a:r>
                      <a:r>
                        <a:rPr lang="lv-LV" sz="15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cs typeface="Arial" pitchFamily="34" charset="0"/>
                        </a:rPr>
                        <a:t> un robežu drošības veicināšana</a:t>
                      </a:r>
                      <a:endParaRPr lang="en-US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9160" y="1695851"/>
            <a:ext cx="360040" cy="334237"/>
          </a:xfrm>
          <a:prstGeom prst="rect">
            <a:avLst/>
          </a:prstGeom>
        </p:spPr>
      </p:pic>
      <p:pic>
        <p:nvPicPr>
          <p:cNvPr id="10" name="Picture 9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5585" y="2364325"/>
            <a:ext cx="360040" cy="334237"/>
          </a:xfrm>
          <a:prstGeom prst="rect">
            <a:avLst/>
          </a:prstGeom>
        </p:spPr>
      </p:pic>
      <p:pic>
        <p:nvPicPr>
          <p:cNvPr id="11" name="Picture 10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5432" y="2211925"/>
            <a:ext cx="360040" cy="334237"/>
          </a:xfrm>
          <a:prstGeom prst="rect">
            <a:avLst/>
          </a:prstGeom>
        </p:spPr>
      </p:pic>
      <p:pic>
        <p:nvPicPr>
          <p:cNvPr id="12" name="Picture 11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4380" y="2713281"/>
            <a:ext cx="360040" cy="334237"/>
          </a:xfrm>
          <a:prstGeom prst="rect">
            <a:avLst/>
          </a:prstGeom>
        </p:spPr>
      </p:pic>
      <p:pic>
        <p:nvPicPr>
          <p:cNvPr id="13" name="Picture 12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5432" y="2880399"/>
            <a:ext cx="360040" cy="334237"/>
          </a:xfrm>
          <a:prstGeom prst="rect">
            <a:avLst/>
          </a:prstGeom>
        </p:spPr>
      </p:pic>
      <p:pic>
        <p:nvPicPr>
          <p:cNvPr id="14" name="Picture 13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7272" y="2880399"/>
            <a:ext cx="360040" cy="334237"/>
          </a:xfrm>
          <a:prstGeom prst="rect">
            <a:avLst/>
          </a:prstGeom>
        </p:spPr>
      </p:pic>
      <p:pic>
        <p:nvPicPr>
          <p:cNvPr id="15" name="Picture 14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5585" y="2880399"/>
            <a:ext cx="360040" cy="334237"/>
          </a:xfrm>
          <a:prstGeom prst="rect">
            <a:avLst/>
          </a:prstGeom>
        </p:spPr>
      </p:pic>
      <p:pic>
        <p:nvPicPr>
          <p:cNvPr id="16" name="Picture 15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5585" y="3332089"/>
            <a:ext cx="360040" cy="334237"/>
          </a:xfrm>
          <a:prstGeom prst="rect">
            <a:avLst/>
          </a:prstGeom>
        </p:spPr>
      </p:pic>
      <p:pic>
        <p:nvPicPr>
          <p:cNvPr id="17" name="Picture 16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9160" y="3332089"/>
            <a:ext cx="360040" cy="334237"/>
          </a:xfrm>
          <a:prstGeom prst="rect">
            <a:avLst/>
          </a:prstGeom>
        </p:spPr>
      </p:pic>
      <p:pic>
        <p:nvPicPr>
          <p:cNvPr id="18" name="Picture 17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7272" y="3833445"/>
            <a:ext cx="360040" cy="334237"/>
          </a:xfrm>
          <a:prstGeom prst="rect">
            <a:avLst/>
          </a:prstGeom>
        </p:spPr>
      </p:pic>
      <p:pic>
        <p:nvPicPr>
          <p:cNvPr id="19" name="Picture 18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5492" y="4387426"/>
            <a:ext cx="360040" cy="334237"/>
          </a:xfrm>
          <a:prstGeom prst="rect">
            <a:avLst/>
          </a:prstGeom>
        </p:spPr>
      </p:pic>
      <p:pic>
        <p:nvPicPr>
          <p:cNvPr id="20" name="Picture 19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7272" y="4387425"/>
            <a:ext cx="360040" cy="334237"/>
          </a:xfrm>
          <a:prstGeom prst="rect">
            <a:avLst/>
          </a:prstGeom>
        </p:spPr>
      </p:pic>
      <p:pic>
        <p:nvPicPr>
          <p:cNvPr id="21" name="Picture 20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5585" y="4920150"/>
            <a:ext cx="360040" cy="302869"/>
          </a:xfrm>
          <a:prstGeom prst="rect">
            <a:avLst/>
          </a:prstGeom>
        </p:spPr>
      </p:pic>
      <p:pic>
        <p:nvPicPr>
          <p:cNvPr id="22" name="Picture 21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7272" y="5390137"/>
            <a:ext cx="360040" cy="334237"/>
          </a:xfrm>
          <a:prstGeom prst="rect">
            <a:avLst/>
          </a:prstGeom>
        </p:spPr>
      </p:pic>
      <p:pic>
        <p:nvPicPr>
          <p:cNvPr id="23" name="Picture 22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5492" y="5223018"/>
            <a:ext cx="360040" cy="334237"/>
          </a:xfrm>
          <a:prstGeom prst="rect">
            <a:avLst/>
          </a:prstGeom>
        </p:spPr>
      </p:pic>
      <p:pic>
        <p:nvPicPr>
          <p:cNvPr id="24" name="Picture 23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59180" y="5390137"/>
            <a:ext cx="360040" cy="334237"/>
          </a:xfrm>
          <a:prstGeom prst="rect">
            <a:avLst/>
          </a:prstGeom>
        </p:spPr>
      </p:pic>
      <p:pic>
        <p:nvPicPr>
          <p:cNvPr id="25" name="Picture 24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5492" y="5891493"/>
            <a:ext cx="360040" cy="334237"/>
          </a:xfrm>
          <a:prstGeom prst="rect">
            <a:avLst/>
          </a:prstGeom>
        </p:spPr>
      </p:pic>
      <p:pic>
        <p:nvPicPr>
          <p:cNvPr id="26" name="Picture 25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5432" y="6523762"/>
            <a:ext cx="360040" cy="334237"/>
          </a:xfrm>
          <a:prstGeom prst="rect">
            <a:avLst/>
          </a:prstGeom>
        </p:spPr>
      </p:pic>
      <p:pic>
        <p:nvPicPr>
          <p:cNvPr id="27" name="Picture 26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5492" y="6462281"/>
            <a:ext cx="360040" cy="334237"/>
          </a:xfrm>
          <a:prstGeom prst="rect">
            <a:avLst/>
          </a:prstGeom>
        </p:spPr>
      </p:pic>
      <p:pic>
        <p:nvPicPr>
          <p:cNvPr id="28" name="Picture 27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7332" y="2379044"/>
            <a:ext cx="360040" cy="334237"/>
          </a:xfrm>
          <a:prstGeom prst="rect">
            <a:avLst/>
          </a:prstGeom>
        </p:spPr>
      </p:pic>
      <p:pic>
        <p:nvPicPr>
          <p:cNvPr id="29" name="Picture 28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7332" y="2880399"/>
            <a:ext cx="360040" cy="334237"/>
          </a:xfrm>
          <a:prstGeom prst="rect">
            <a:avLst/>
          </a:prstGeom>
        </p:spPr>
      </p:pic>
      <p:pic>
        <p:nvPicPr>
          <p:cNvPr id="30" name="Picture 29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7332" y="3332089"/>
            <a:ext cx="360040" cy="334237"/>
          </a:xfrm>
          <a:prstGeom prst="rect">
            <a:avLst/>
          </a:prstGeom>
        </p:spPr>
      </p:pic>
      <p:pic>
        <p:nvPicPr>
          <p:cNvPr id="31" name="Picture 30" descr="check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7332" y="3886070"/>
            <a:ext cx="360040" cy="334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096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Eiropas teritoriālā sadarbība: </a:t>
            </a:r>
            <a:b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programmu un projektu specifika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lv-LV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lv-LV" alt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318" name="Slide Number Placeholder 6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E08382-2F1C-438E-AD6F-F05E2804D96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34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lv-LV"/>
              <a:t/>
            </a:r>
            <a:br>
              <a:rPr lang="lv-LV"/>
            </a:br>
            <a:endParaRPr lang="lv-LV"/>
          </a:p>
        </p:txBody>
      </p:sp>
      <p:sp>
        <p:nvSpPr>
          <p:cNvPr id="13481" name="Rectangle 9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98714" y="1752600"/>
            <a:ext cx="8240486" cy="4572000"/>
          </a:xfrm>
        </p:spPr>
        <p:txBody>
          <a:bodyPr>
            <a:normAutofit fontScale="92500" lnSpcReduction="20000"/>
          </a:bodyPr>
          <a:lstStyle/>
          <a:p>
            <a:endParaRPr lang="lv-LV" dirty="0" smtClean="0">
              <a:solidFill>
                <a:srgbClr val="4D4D4D"/>
              </a:solidFill>
              <a:latin typeface="Arial" charset="0"/>
            </a:endParaRPr>
          </a:p>
          <a:p>
            <a:r>
              <a:rPr lang="lv-LV" b="1" dirty="0" smtClean="0">
                <a:solidFill>
                  <a:schemeClr val="tx2"/>
                </a:solidFill>
                <a:latin typeface="Arial" charset="0"/>
              </a:rPr>
              <a:t>Starptautiskā Uzraudzības komiteja/Vadības komiteja</a:t>
            </a:r>
            <a:r>
              <a:rPr lang="lv-LV" b="1" dirty="0" smtClean="0">
                <a:solidFill>
                  <a:srgbClr val="4D4D4D"/>
                </a:solidFill>
                <a:latin typeface="Arial" charset="0"/>
              </a:rPr>
              <a:t> </a:t>
            </a:r>
            <a:r>
              <a:rPr lang="lv-LV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(lēmumi par projektu apstiprināšanu)</a:t>
            </a:r>
          </a:p>
          <a:p>
            <a:endParaRPr lang="lv-LV" dirty="0" smtClean="0">
              <a:solidFill>
                <a:srgbClr val="4D4D4D"/>
              </a:solidFill>
              <a:latin typeface="Arial" charset="0"/>
            </a:endParaRPr>
          </a:p>
          <a:p>
            <a:r>
              <a:rPr lang="lv-LV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Projekti tiek ieviesti uz starptautiskās sadarbības pamata, vienmēr veidojot </a:t>
            </a:r>
            <a:r>
              <a:rPr lang="lv-LV" b="1" dirty="0" smtClean="0">
                <a:solidFill>
                  <a:schemeClr val="tx2"/>
                </a:solidFill>
                <a:latin typeface="Arial" charset="0"/>
              </a:rPr>
              <a:t>partnerību starp vismaz divām dalībvalstīm/partnervalstīm</a:t>
            </a:r>
          </a:p>
          <a:p>
            <a:pPr>
              <a:lnSpc>
                <a:spcPct val="80000"/>
              </a:lnSpc>
            </a:pPr>
            <a:endParaRPr lang="lv-LV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lv-LV" b="1" u="sng" dirty="0" smtClean="0">
                <a:solidFill>
                  <a:srgbClr val="006C31"/>
                </a:solidFill>
                <a:latin typeface="Arial" charset="0"/>
              </a:rPr>
              <a:t>Projektu ieviešanas pamatprincipi: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lv-LV" altLang="zh-CN" b="1" dirty="0" smtClean="0">
                <a:solidFill>
                  <a:schemeClr val="tx2"/>
                </a:solidFill>
                <a:latin typeface="Arial" charset="0"/>
              </a:rPr>
              <a:t>kopējā projekta izstrāde,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lv-LV" altLang="zh-CN" b="1" dirty="0" smtClean="0">
                <a:solidFill>
                  <a:schemeClr val="tx2"/>
                </a:solidFill>
                <a:latin typeface="Arial" charset="0"/>
              </a:rPr>
              <a:t>kopējā pārvaldība (personāls)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lv-LV" altLang="zh-CN" b="1" dirty="0" smtClean="0">
                <a:solidFill>
                  <a:schemeClr val="tx2"/>
                </a:solidFill>
                <a:latin typeface="Arial" charset="0"/>
              </a:rPr>
              <a:t>kopējā finansēšana,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lv-LV" altLang="zh-CN" b="1" dirty="0" smtClean="0">
                <a:solidFill>
                  <a:schemeClr val="tx2"/>
                </a:solidFill>
                <a:latin typeface="Arial" charset="0"/>
              </a:rPr>
              <a:t>kopējā īstenošana</a:t>
            </a:r>
            <a:endParaRPr lang="en-GB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lv-LV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lv-LV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Atbalsta gan "mīkstās" aktivitātes, gan ieguldījumu infrastruktūrā</a:t>
            </a:r>
          </a:p>
          <a:p>
            <a:pPr>
              <a:lnSpc>
                <a:spcPct val="80000"/>
              </a:lnSpc>
            </a:pPr>
            <a:endParaRPr lang="lv-LV" dirty="0" smtClean="0">
              <a:solidFill>
                <a:srgbClr val="4D4D4D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lv-LV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Programmu un projektu ieviešana notiek </a:t>
            </a:r>
            <a:r>
              <a:rPr lang="lv-LV" b="1" dirty="0" smtClean="0">
                <a:solidFill>
                  <a:schemeClr val="tx2"/>
                </a:solidFill>
                <a:latin typeface="Arial" charset="0"/>
              </a:rPr>
              <a:t>angļu valodā</a:t>
            </a:r>
            <a:endParaRPr lang="lv-LV" b="1" dirty="0" smtClean="0">
              <a:solidFill>
                <a:srgbClr val="4D4D4D"/>
              </a:solidFill>
              <a:latin typeface="Arial" charset="0"/>
            </a:endParaRP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Latvijas - Lietuvas programma (1)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6C3100-B77C-47FC-B411-A4E926D7DDF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6385" y="1300808"/>
            <a:ext cx="699281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Latvijas - Lietuvas programma (2)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lv-LV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A26FFA-756D-43FD-8BE8-28809D670285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67366893"/>
              </p:ext>
            </p:extLst>
          </p:nvPr>
        </p:nvGraphicFramePr>
        <p:xfrm>
          <a:off x="358775" y="1280371"/>
          <a:ext cx="8480425" cy="5464798"/>
        </p:xfrm>
        <a:graphic>
          <a:graphicData uri="http://schemas.openxmlformats.org/drawingml/2006/table">
            <a:tbl>
              <a:tblPr/>
              <a:tblGrid>
                <a:gridCol w="1838907"/>
                <a:gridCol w="3234943"/>
                <a:gridCol w="3406575"/>
              </a:tblGrid>
              <a:tr h="801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Tematiskais mērķis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Investīciju prioritātes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Atbalstāmās darbības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27810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Vides aizsardzība </a:t>
                      </a:r>
                      <a:r>
                        <a:rPr kumimoji="0" lang="lv-LV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un efektīvas resursu izmantošanas veicināšana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Dabas un kultūras mantojuma saglabāšana,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aizsardzība, veicināšana un attīstīšana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lv-LV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kultūras un dabas mantojuma pieminekļu saglabāšana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lv-LV" sz="16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pakalpojumu attīstīšana;</a:t>
                      </a:r>
                    </a:p>
                    <a:p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tūrisma maršrutu un produktu radīšana u.c.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75367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Bioloģiskās daudzveidības aizsardzība un atjaunošana, ekosistēmu pakalpojumu</a:t>
                      </a:r>
                      <a:r>
                        <a:rPr lang="lv-LV" sz="160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lv-LV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veicināšana, "</a:t>
                      </a:r>
                      <a:r>
                        <a:rPr lang="lv-LV" sz="1600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Natura</a:t>
                      </a:r>
                      <a:r>
                        <a:rPr lang="lv-LV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2000" un zaļās infrastruktūras attīstīšana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kopējas vides risku pārvaldības aktivitātes;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kopīga vides resursu apsaimniekošana;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sabiedrības izglītošana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lv-LV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pieredzes apmaiņa, apmācības un semināri 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u.c.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51589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Lucida Sans Unicode" pitchFamily="34" charset="0"/>
                          <a:cs typeface="Arial" pitchFamily="34" charset="0"/>
                        </a:rPr>
                        <a:t>Darbības pilsētvides uzlabošanai, pilsētu attīstīšanai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ubliskās infrastruktūras uzlabošana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pašvaldību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eritoriju attīrīšana, graustu nojaukšana;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lv-LV" sz="16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pieredzes apmaiņa par teritoriju attīstības plānošanu pašvaldībās (t.sk. pilotprojekti) u.c.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D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Latvijas - Lietuvas programma (3)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lv-LV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A26FFA-756D-43FD-8BE8-28809D670285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67366893"/>
              </p:ext>
            </p:extLst>
          </p:nvPr>
        </p:nvGraphicFramePr>
        <p:xfrm>
          <a:off x="267309" y="1178168"/>
          <a:ext cx="8571892" cy="5722620"/>
        </p:xfrm>
        <a:graphic>
          <a:graphicData uri="http://schemas.openxmlformats.org/drawingml/2006/table">
            <a:tbl>
              <a:tblPr/>
              <a:tblGrid>
                <a:gridCol w="1858741"/>
                <a:gridCol w="3269834"/>
                <a:gridCol w="3443317"/>
              </a:tblGrid>
              <a:tr h="558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Tematiskais mērķis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Investīciju prioritātes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Lucida Sans Unicode" pitchFamily="34" charset="0"/>
                          <a:cs typeface="Arial" panose="020B0604020202020204" pitchFamily="34" charset="0"/>
                        </a:rPr>
                        <a:t>Atbalstāmās darbības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ucida Sans Unicode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0491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Veicināt</a:t>
                      </a:r>
                      <a:r>
                        <a:rPr lang="lv-LV" sz="16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nodarbinātību un atbalstīt darba spēka mobilitāti</a:t>
                      </a:r>
                      <a:endParaRPr lang="en-US" sz="16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550" b="0" u="non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Atbalsts uzņēmumu inkubatoru attīstībai un investīcijas </a:t>
                      </a:r>
                      <a:r>
                        <a:rPr lang="lv-LV" sz="1550" b="0" u="non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pašnodarbinātības</a:t>
                      </a:r>
                      <a:r>
                        <a:rPr lang="lv-LV" sz="1550" b="0" u="non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lv-LV" sz="1550" b="0" u="non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mikrouzņēmumu</a:t>
                      </a:r>
                      <a:r>
                        <a:rPr lang="lv-LV" sz="1550" b="0" u="non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un uzņēmējdarbības izveidē</a:t>
                      </a:r>
                      <a:endParaRPr lang="lv-LV" sz="1550" b="0" u="non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lv-LV" sz="155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ubliskās infrastruktūras savienojumu attīstīšana uzņēmumu izveidei un attīstībai;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pārrobežu uzņēmējdarbības atbalsta pasākumi;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inovatīvi IKT pakalpojumi 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apmācības un konsultācijas 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atbalsts uzņēmēju kontaktu tīklu radīšanai u.c.</a:t>
                      </a:r>
                      <a:endParaRPr lang="en-US" sz="155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9163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Integrēts pārrobežu darba tirgus, t.sk. attīstot pārrobežu mobilitāti, kopējas vietējās iniciatīvas nodarbinātības paaugstināšanai, kopējas apmācības </a:t>
                      </a:r>
                      <a:endParaRPr lang="en-US" sz="1550" kern="12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5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pārrobežu </a:t>
                      </a:r>
                      <a:r>
                        <a:rPr lang="lv-LV" sz="155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ceļu posmu</a:t>
                      </a:r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rekonstrukcija</a:t>
                      </a:r>
                      <a:r>
                        <a:rPr lang="lv-LV" sz="155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en-US" sz="155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lv-LV" sz="155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izglītības infrastruktūras renovācija un izbūve</a:t>
                      </a:r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mūžizglītības aktivitāšu īstenošana;</a:t>
                      </a:r>
                    </a:p>
                    <a:p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lv-LV" sz="1550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pmācības, pieredzes apmaiņa, prakses un starptautiska mācību prakse</a:t>
                      </a:r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lv-LV" sz="155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darba gadatirgi un informācijas apmaiņa par nepieciešamo darbavietu pieprasījumu</a:t>
                      </a:r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r>
                        <a:rPr lang="lv-LV" sz="155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apmācību nodrošināšana u.c.</a:t>
                      </a:r>
                      <a:endParaRPr lang="en-US" sz="155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Latvijas - Lietuvas programma (4)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lv-LV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A26FFA-756D-43FD-8BE8-28809D67028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7470025"/>
              </p:ext>
            </p:extLst>
          </p:nvPr>
        </p:nvGraphicFramePr>
        <p:xfrm>
          <a:off x="334108" y="1160585"/>
          <a:ext cx="8620036" cy="558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369"/>
                <a:gridCol w="3768321"/>
                <a:gridCol w="2873346"/>
              </a:tblGrid>
              <a:tr h="906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Tematiskais mērķis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Investīciju prioritāte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Atbalstāmās darbības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574401">
                <a:tc rowSpan="2">
                  <a:txBody>
                    <a:bodyPr/>
                    <a:lstStyle/>
                    <a:p>
                      <a:r>
                        <a:rPr lang="lv-LV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Sociālās</a:t>
                      </a:r>
                      <a:r>
                        <a:rPr lang="lv-LV" sz="16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iekļaušanas veicināšana, cīņa pret nabadzību un diskrimināciju</a:t>
                      </a:r>
                      <a:endParaRPr lang="en-US" sz="16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Investīcijas sociālajā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infrastruktūrā, veicinot sociāli atstumto atgriešanu darba tirgū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sociālās infrastruktūras un pakalpojumu attīstība;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speciālistu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kompetences paaugstināšana;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pārvaldības mehānismu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pilnveidošana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  <a:tr h="12661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Atbalsts sociāli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atstumto kopienu fiziskai, ekonomiskai un sociālai iekļaušanai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sadarbība atstumto/trūcīgo kopienu problēmu risināšanai;</a:t>
                      </a:r>
                    </a:p>
                    <a:p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maza mēroga infrastruktūras attīstība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9F7ED"/>
                    </a:solidFill>
                  </a:tcPr>
                </a:tc>
              </a:tr>
              <a:tr h="1721971">
                <a:tc>
                  <a:txBody>
                    <a:bodyPr/>
                    <a:lstStyle/>
                    <a:p>
                      <a:r>
                        <a:rPr lang="lv-LV" sz="16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Publisko</a:t>
                      </a:r>
                      <a:r>
                        <a:rPr lang="lv-LV" sz="16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iestāžu un personu institucionālo spēju un valsts pārvaldes efektivitātes uzlabošana</a:t>
                      </a:r>
                      <a:endParaRPr lang="en-US" sz="16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Publiskās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pārvaldes iestāžu kapacitātes paaugstināšana efektīvāku pakalpojumu sniegšanai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atbalsts civilās aizsardzības iniciatīvām;</a:t>
                      </a:r>
                    </a:p>
                    <a:p>
                      <a:r>
                        <a:rPr lang="lv-LV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atbalsts</a:t>
                      </a:r>
                      <a:r>
                        <a:rPr lang="lv-LV" sz="16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valsts iestāžu, reģionu un pašvaldību sadarbībai kapacitātes paaugstināšanai</a:t>
                      </a:r>
                      <a:endParaRPr lang="lv-LV" sz="16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5ED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876</TotalTime>
  <Words>1536</Words>
  <Application>Microsoft Office PowerPoint</Application>
  <PresentationFormat>On-screen Show (4:3)</PresentationFormat>
  <Paragraphs>235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89_Prezentacija_templateLV</vt:lpstr>
      <vt:lpstr>Eiropas Savienības Strukturālo un investīciju fondu mērķa  “Eiropas teritoriālās sadarbība” programmas 2014.-2020.gadam  </vt:lpstr>
      <vt:lpstr>Eiropas teritoriālā sadarbības (ETS) mērķis </vt:lpstr>
      <vt:lpstr>ETS programmas: finansējums </vt:lpstr>
      <vt:lpstr>ETS programmas: tematiskais ietvars </vt:lpstr>
      <vt:lpstr>Eiropas teritoriālā sadarbība:  programmu un projektu specifika  </vt:lpstr>
      <vt:lpstr>Latvijas - Lietuvas programma (1) </vt:lpstr>
      <vt:lpstr>Latvijas - Lietuvas programma (2) </vt:lpstr>
      <vt:lpstr>Latvijas - Lietuvas programma (3) </vt:lpstr>
      <vt:lpstr>Latvijas - Lietuvas programma (4) </vt:lpstr>
      <vt:lpstr>Latvijas – Lietuvas - Baltkrievijas programma (1) </vt:lpstr>
      <vt:lpstr>Latvijas – Lietuvas - Baltkrievijas programma (2) </vt:lpstr>
      <vt:lpstr>Eiropas teritoriālā sadarbība: projektu partneri </vt:lpstr>
      <vt:lpstr>Eiropas teritoriālā sadarbība 2014-2020:   jauns tiesiskais ietvars</vt:lpstr>
      <vt:lpstr>Eiropas teritoriālā sadarbība:  valsts budžeta finansējuma saņēmēji</vt:lpstr>
      <vt:lpstr>Informācija par Eiropas teritoriālās sadarbības programmām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lietotajs</cp:lastModifiedBy>
  <cp:revision>92</cp:revision>
  <dcterms:created xsi:type="dcterms:W3CDTF">2014-11-20T14:46:47Z</dcterms:created>
  <dcterms:modified xsi:type="dcterms:W3CDTF">2015-09-29T09:59:19Z</dcterms:modified>
</cp:coreProperties>
</file>