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5" r:id="rId4"/>
    <p:sldId id="262" r:id="rId5"/>
    <p:sldId id="263" r:id="rId6"/>
    <p:sldId id="264" r:id="rId7"/>
    <p:sldId id="266" r:id="rId8"/>
    <p:sldId id="267" r:id="rId9"/>
    <p:sldId id="268" r:id="rId10"/>
    <p:sldId id="259" r:id="rId11"/>
    <p:sldId id="261" r:id="rId1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36" autoAdjust="0"/>
  </p:normalViewPr>
  <p:slideViewPr>
    <p:cSldViewPr snapToGrid="0">
      <p:cViewPr varScale="1">
        <p:scale>
          <a:sx n="69" d="100"/>
          <a:sy n="69" d="100"/>
        </p:scale>
        <p:origin x="-73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386098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96966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315200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21513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3642092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264867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150333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2578820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419469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21125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A82DD8-8D84-4982-990F-A2A9EDF6A5BA}" type="datetimeFigureOut">
              <a:rPr lang="lv-LV" smtClean="0"/>
              <a:pPr/>
              <a:t>2015.09.29.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43153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82DD8-8D84-4982-990F-A2A9EDF6A5BA}" type="datetimeFigureOut">
              <a:rPr lang="lv-LV" smtClean="0"/>
              <a:pPr/>
              <a:t>2015.09.29.</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F3A6A-57F3-48B3-9273-B1CF40DA6B4E}" type="slidenum">
              <a:rPr lang="lv-LV" smtClean="0"/>
              <a:pPr/>
              <a:t>‹#›</a:t>
            </a:fld>
            <a:endParaRPr lang="lv-LV"/>
          </a:p>
        </p:txBody>
      </p:sp>
    </p:spTree>
    <p:extLst>
      <p:ext uri="{BB962C8B-B14F-4D97-AF65-F5344CB8AC3E}">
        <p14:creationId xmlns:p14="http://schemas.microsoft.com/office/powerpoint/2010/main" xmlns="" val="2449287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hyperlink" Target="http://nordplusonline.org/"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www.viaa.gov.lv/" TargetMode="External"/><Relationship Id="rId5" Type="http://schemas.openxmlformats.org/officeDocument/2006/relationships/hyperlink" Target="http://www.nordplusonline.org/eng/nordplus/about_nordplus" TargetMode="External"/><Relationship Id="rId4" Type="http://schemas.openxmlformats.org/officeDocument/2006/relationships/hyperlink" Target="http://espresso.siu.no/espresso"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endParaRPr lang="lv-LV" dirty="0" smtClean="0"/>
          </a:p>
          <a:p>
            <a:pPr marL="0" indent="0" algn="ctr">
              <a:buNone/>
            </a:pPr>
            <a:r>
              <a:rPr lang="lv-LV" sz="4800" b="1" dirty="0" smtClean="0">
                <a:solidFill>
                  <a:srgbClr val="0B7D91"/>
                </a:solidFill>
                <a:latin typeface="+mj-lt"/>
                <a:ea typeface="+mj-ea"/>
                <a:cs typeface="+mj-cs"/>
              </a:rPr>
              <a:t>Starptautiskās </a:t>
            </a:r>
            <a:r>
              <a:rPr lang="lv-LV" sz="4800" b="1" dirty="0">
                <a:solidFill>
                  <a:srgbClr val="0B7D91"/>
                </a:solidFill>
                <a:latin typeface="+mj-lt"/>
                <a:ea typeface="+mj-ea"/>
                <a:cs typeface="+mj-cs"/>
              </a:rPr>
              <a:t>sadarbības iespējas </a:t>
            </a:r>
          </a:p>
          <a:p>
            <a:pPr marL="0" indent="0" algn="ctr">
              <a:buNone/>
            </a:pPr>
            <a:r>
              <a:rPr lang="lv-LV" sz="4800" b="1" dirty="0">
                <a:solidFill>
                  <a:srgbClr val="0B7D91"/>
                </a:solidFill>
                <a:latin typeface="+mj-lt"/>
                <a:ea typeface="+mj-ea"/>
                <a:cs typeface="+mj-cs"/>
              </a:rPr>
              <a:t>Nordplus </a:t>
            </a:r>
            <a:r>
              <a:rPr lang="lv-LV" sz="4800" b="1" dirty="0" smtClean="0">
                <a:solidFill>
                  <a:srgbClr val="0B7D91"/>
                </a:solidFill>
                <a:latin typeface="+mj-lt"/>
                <a:ea typeface="+mj-ea"/>
                <a:cs typeface="+mj-cs"/>
              </a:rPr>
              <a:t>programmas ietvaros</a:t>
            </a:r>
          </a:p>
          <a:p>
            <a:pPr marL="0" indent="0" algn="ctr">
              <a:buNone/>
            </a:pPr>
            <a:endParaRPr lang="lv-LV" sz="4400" b="1" dirty="0">
              <a:solidFill>
                <a:srgbClr val="0B7D91"/>
              </a:solidFill>
              <a:latin typeface="+mj-lt"/>
              <a:ea typeface="+mj-ea"/>
              <a:cs typeface="+mj-cs"/>
            </a:endParaRPr>
          </a:p>
          <a:p>
            <a:pPr marL="0" indent="0" algn="ctr">
              <a:buNone/>
            </a:pPr>
            <a:r>
              <a:rPr lang="lv-LV" sz="2600" b="1" i="1" dirty="0" smtClean="0">
                <a:solidFill>
                  <a:srgbClr val="0B7D91"/>
                </a:solidFill>
                <a:latin typeface="+mj-lt"/>
                <a:ea typeface="+mj-ea"/>
                <a:cs typeface="+mj-cs"/>
              </a:rPr>
              <a:t>Irīna Stoļarova</a:t>
            </a:r>
          </a:p>
          <a:p>
            <a:pPr marL="0" indent="0" algn="ctr">
              <a:buNone/>
            </a:pPr>
            <a:r>
              <a:rPr lang="lv-LV" sz="2000" dirty="0" smtClean="0">
                <a:solidFill>
                  <a:srgbClr val="0B7D91"/>
                </a:solidFill>
                <a:latin typeface="+mj-lt"/>
                <a:ea typeface="+mj-ea"/>
                <a:cs typeface="+mj-cs"/>
              </a:rPr>
              <a:t>Valsts izglītības attīstības aģentūra</a:t>
            </a:r>
          </a:p>
          <a:p>
            <a:pPr marL="0" indent="0" algn="ctr">
              <a:buNone/>
            </a:pPr>
            <a:endParaRPr lang="lv-LV" sz="2000" b="1" dirty="0" smtClean="0">
              <a:solidFill>
                <a:srgbClr val="0B7D91"/>
              </a:solidFill>
              <a:latin typeface="+mj-lt"/>
              <a:ea typeface="+mj-ea"/>
              <a:cs typeface="+mj-cs"/>
            </a:endParaRPr>
          </a:p>
          <a:p>
            <a:pPr marL="0" indent="0" algn="ctr">
              <a:buNone/>
            </a:pPr>
            <a:r>
              <a:rPr lang="lv-LV" sz="2000" b="1" dirty="0" smtClean="0">
                <a:solidFill>
                  <a:srgbClr val="0B7D91"/>
                </a:solidFill>
                <a:latin typeface="+mj-lt"/>
                <a:ea typeface="+mj-ea"/>
                <a:cs typeface="+mj-cs"/>
              </a:rPr>
              <a:t>Rīgā, </a:t>
            </a:r>
            <a:r>
              <a:rPr lang="lv-LV" sz="2000" b="1" dirty="0">
                <a:solidFill>
                  <a:srgbClr val="0B7D91"/>
                </a:solidFill>
                <a:latin typeface="+mj-lt"/>
                <a:ea typeface="+mj-ea"/>
                <a:cs typeface="+mj-cs"/>
              </a:rPr>
              <a:t>2015. gada </a:t>
            </a:r>
            <a:r>
              <a:rPr lang="lv-LV" sz="2000" b="1" dirty="0" smtClean="0">
                <a:solidFill>
                  <a:srgbClr val="0B7D91"/>
                </a:solidFill>
                <a:latin typeface="+mj-lt"/>
                <a:ea typeface="+mj-ea"/>
                <a:cs typeface="+mj-cs"/>
              </a:rPr>
              <a:t>28. septembrī</a:t>
            </a:r>
            <a:endParaRPr lang="lv-LV" sz="2000" b="1" dirty="0">
              <a:solidFill>
                <a:srgbClr val="0B7D91"/>
              </a:solidFill>
              <a:latin typeface="+mj-lt"/>
              <a:ea typeface="+mj-ea"/>
              <a:cs typeface="+mj-cs"/>
            </a:endParaRPr>
          </a:p>
          <a:p>
            <a:pPr marL="0" indent="0" algn="ctr">
              <a:buNone/>
            </a:pPr>
            <a:endParaRPr lang="lv-LV" sz="1800" b="1" dirty="0">
              <a:solidFill>
                <a:srgbClr val="0B7D91"/>
              </a:solidFill>
              <a:latin typeface="+mj-lt"/>
              <a:ea typeface="+mj-ea"/>
              <a:cs typeface="+mj-cs"/>
            </a:endParaRPr>
          </a:p>
        </p:txBody>
      </p:sp>
      <p:pic>
        <p:nvPicPr>
          <p:cNvPr id="4" name="Picture 2"/>
          <p:cNvPicPr>
            <a:picLocks noChangeAspect="1" noChangeArrowheads="1"/>
          </p:cNvPicPr>
          <p:nvPr/>
        </p:nvPicPr>
        <p:blipFill>
          <a:blip r:embed="rId2" cstate="print"/>
          <a:srcRect/>
          <a:stretch>
            <a:fillRect/>
          </a:stretch>
        </p:blipFill>
        <p:spPr bwMode="auto">
          <a:xfrm>
            <a:off x="6700851" y="853053"/>
            <a:ext cx="3646727" cy="946432"/>
          </a:xfrm>
          <a:prstGeom prst="rect">
            <a:avLst/>
          </a:prstGeom>
          <a:noFill/>
          <a:ln w="9525">
            <a:noFill/>
            <a:round/>
            <a:headEnd/>
            <a:tailEnd/>
          </a:ln>
          <a:effectLst/>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6692" y="-119518"/>
            <a:ext cx="4537937" cy="1945143"/>
          </a:xfrm>
          <a:prstGeom prst="rect">
            <a:avLst/>
          </a:prstGeom>
        </p:spPr>
      </p:pic>
    </p:spTree>
    <p:extLst>
      <p:ext uri="{BB962C8B-B14F-4D97-AF65-F5344CB8AC3E}">
        <p14:creationId xmlns:p14="http://schemas.microsoft.com/office/powerpoint/2010/main" xmlns="" val="1049668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496528"/>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1800" y="1268760"/>
            <a:ext cx="3813175" cy="4419600"/>
          </a:xfrm>
          <a:prstGeom prst="rect">
            <a:avLst/>
          </a:prstGeom>
          <a:noFill/>
          <a:ln w="12700">
            <a:noFill/>
            <a:miter lim="800000"/>
            <a:headEnd/>
            <a:tailEnd/>
          </a:ln>
        </p:spPr>
      </p:pic>
      <p:sp>
        <p:nvSpPr>
          <p:cNvPr id="2" name="Title 1"/>
          <p:cNvSpPr>
            <a:spLocks noGrp="1"/>
          </p:cNvSpPr>
          <p:nvPr>
            <p:ph type="ctrTitle"/>
          </p:nvPr>
        </p:nvSpPr>
        <p:spPr>
          <a:xfrm>
            <a:off x="1249379" y="260649"/>
            <a:ext cx="9578566" cy="762393"/>
          </a:xfrm>
        </p:spPr>
        <p:txBody>
          <a:bodyPr>
            <a:noAutofit/>
          </a:bodyPr>
          <a:lstStyle/>
          <a:p>
            <a:pPr algn="ctr">
              <a:defRPr/>
            </a:pPr>
            <a:r>
              <a:rPr lang="en-GB" sz="3600" b="1" i="1" dirty="0">
                <a:solidFill>
                  <a:srgbClr val="0B7D91"/>
                </a:solidFill>
                <a:sym typeface="Dancer-Light" pitchFamily="2" charset="0"/>
              </a:rPr>
              <a:t>Nordplus </a:t>
            </a:r>
            <a:r>
              <a:rPr lang="lv-LV" sz="3600" b="1" i="1" dirty="0" smtClean="0">
                <a:solidFill>
                  <a:srgbClr val="0B7D91"/>
                </a:solidFill>
                <a:sym typeface="Dancer-Light" pitchFamily="2" charset="0"/>
              </a:rPr>
              <a:t>programma 2012-2016</a:t>
            </a:r>
            <a:endParaRPr lang="lv-LV" sz="3600" b="1" i="1" dirty="0">
              <a:solidFill>
                <a:srgbClr val="0B7D91"/>
              </a:solidFill>
              <a:sym typeface="Dancer-Light" pitchFamily="2" charset="0"/>
            </a:endParaRPr>
          </a:p>
        </p:txBody>
      </p:sp>
      <p:sp>
        <p:nvSpPr>
          <p:cNvPr id="3" name="Subtitle 2"/>
          <p:cNvSpPr>
            <a:spLocks noGrp="1"/>
          </p:cNvSpPr>
          <p:nvPr>
            <p:ph type="subTitle" idx="1"/>
          </p:nvPr>
        </p:nvSpPr>
        <p:spPr>
          <a:xfrm>
            <a:off x="914400" y="1140737"/>
            <a:ext cx="10628767" cy="4952089"/>
          </a:xfrm>
        </p:spPr>
        <p:txBody>
          <a:bodyPr>
            <a:normAutofit lnSpcReduction="10000"/>
          </a:bodyPr>
          <a:lstStyle/>
          <a:p>
            <a:pPr marL="228600" indent="-228600" algn="l">
              <a:buFont typeface="Arial" panose="020B0604020202020204" pitchFamily="34" charset="0"/>
              <a:buChar char="•"/>
              <a:defRPr/>
            </a:pPr>
            <a:r>
              <a:rPr lang="lv-LV" sz="2000" dirty="0">
                <a:solidFill>
                  <a:schemeClr val="accent1">
                    <a:lumMod val="50000"/>
                  </a:schemeClr>
                </a:solidFill>
              </a:rPr>
              <a:t>Sagatavošanas vizīšu konkursa </a:t>
            </a:r>
            <a:r>
              <a:rPr lang="lv-LV" sz="2000" b="1" dirty="0">
                <a:solidFill>
                  <a:schemeClr val="accent1">
                    <a:lumMod val="50000"/>
                  </a:schemeClr>
                </a:solidFill>
              </a:rPr>
              <a:t>Jauniešu un </a:t>
            </a:r>
            <a:r>
              <a:rPr lang="lv-LV" sz="2000" b="1" dirty="0" smtClean="0">
                <a:solidFill>
                  <a:schemeClr val="accent1">
                    <a:lumMod val="50000"/>
                  </a:schemeClr>
                </a:solidFill>
              </a:rPr>
              <a:t>Pieaugušo </a:t>
            </a:r>
            <a:r>
              <a:rPr lang="lv-LV" sz="2000" dirty="0">
                <a:solidFill>
                  <a:schemeClr val="accent1">
                    <a:lumMod val="50000"/>
                  </a:schemeClr>
                </a:solidFill>
              </a:rPr>
              <a:t>izglītības programmās beigu termiņš – </a:t>
            </a:r>
            <a:r>
              <a:rPr lang="lv-LV" sz="2000" b="1" dirty="0" smtClean="0">
                <a:solidFill>
                  <a:schemeClr val="accent1">
                    <a:lumMod val="50000"/>
                  </a:schemeClr>
                </a:solidFill>
              </a:rPr>
              <a:t>1.oktobris</a:t>
            </a:r>
          </a:p>
          <a:p>
            <a:pPr marL="228600" indent="-228600" algn="l">
              <a:buFont typeface="Arial" panose="020B0604020202020204" pitchFamily="34" charset="0"/>
              <a:buChar char="•"/>
              <a:defRPr/>
            </a:pPr>
            <a:r>
              <a:rPr lang="lv-LV" sz="2000" dirty="0">
                <a:solidFill>
                  <a:schemeClr val="accent1">
                    <a:lumMod val="50000"/>
                  </a:schemeClr>
                </a:solidFill>
              </a:rPr>
              <a:t>Papildus konkursa </a:t>
            </a:r>
            <a:r>
              <a:rPr lang="lv-LV" sz="2000" b="1" dirty="0">
                <a:solidFill>
                  <a:schemeClr val="accent1">
                    <a:lumMod val="50000"/>
                  </a:schemeClr>
                </a:solidFill>
              </a:rPr>
              <a:t>Ziemeļvalstu valodu </a:t>
            </a:r>
            <a:r>
              <a:rPr lang="lv-LV" sz="2000" dirty="0">
                <a:solidFill>
                  <a:schemeClr val="accent1">
                    <a:lumMod val="50000"/>
                  </a:schemeClr>
                </a:solidFill>
              </a:rPr>
              <a:t>programmā beigu termiņš – </a:t>
            </a:r>
            <a:r>
              <a:rPr lang="lv-LV" sz="2000" b="1" dirty="0">
                <a:solidFill>
                  <a:schemeClr val="accent1">
                    <a:lumMod val="50000"/>
                  </a:schemeClr>
                </a:solidFill>
              </a:rPr>
              <a:t>1.oktobris</a:t>
            </a:r>
          </a:p>
          <a:p>
            <a:pPr marL="228600" indent="-228600" algn="l">
              <a:buFont typeface="Arial" panose="020B0604020202020204" pitchFamily="34" charset="0"/>
              <a:buChar char="•"/>
              <a:defRPr/>
            </a:pPr>
            <a:r>
              <a:rPr lang="lv-LV" sz="2000" b="1" dirty="0" smtClean="0">
                <a:solidFill>
                  <a:schemeClr val="accent1">
                    <a:lumMod val="50000"/>
                  </a:schemeClr>
                </a:solidFill>
              </a:rPr>
              <a:t>Projektu </a:t>
            </a:r>
            <a:r>
              <a:rPr lang="lv-LV" sz="2000" b="1" dirty="0">
                <a:solidFill>
                  <a:schemeClr val="accent1">
                    <a:lumMod val="50000"/>
                  </a:schemeClr>
                </a:solidFill>
              </a:rPr>
              <a:t>darba valoda – </a:t>
            </a:r>
            <a:r>
              <a:rPr lang="lv-LV" sz="2000" dirty="0">
                <a:solidFill>
                  <a:schemeClr val="accent1">
                    <a:lumMod val="50000"/>
                  </a:schemeClr>
                </a:solidFill>
              </a:rPr>
              <a:t>angļu </a:t>
            </a:r>
            <a:r>
              <a:rPr lang="lv-LV" sz="2000" dirty="0" smtClean="0">
                <a:solidFill>
                  <a:schemeClr val="accent1">
                    <a:lumMod val="50000"/>
                  </a:schemeClr>
                </a:solidFill>
              </a:rPr>
              <a:t>valoda (izņemot Ziemeļvalstu valodu programmu)</a:t>
            </a:r>
          </a:p>
          <a:p>
            <a:pPr marL="228600" indent="-228600" algn="l">
              <a:buFont typeface="Arial" panose="020B0604020202020204" pitchFamily="34" charset="0"/>
              <a:buChar char="•"/>
              <a:defRPr/>
            </a:pPr>
            <a:r>
              <a:rPr lang="lv-LV" sz="2000" b="1" dirty="0" smtClean="0">
                <a:solidFill>
                  <a:schemeClr val="accent1">
                    <a:lumMod val="50000"/>
                  </a:schemeClr>
                </a:solidFill>
              </a:rPr>
              <a:t>Projektu iesniegšana </a:t>
            </a:r>
            <a:r>
              <a:rPr lang="lv-LV" sz="2000" dirty="0" smtClean="0">
                <a:solidFill>
                  <a:schemeClr val="accent1">
                    <a:lumMod val="50000"/>
                  </a:schemeClr>
                </a:solidFill>
              </a:rPr>
              <a:t>– </a:t>
            </a:r>
            <a:r>
              <a:rPr lang="lv-LV" sz="2000" b="1" dirty="0" smtClean="0">
                <a:solidFill>
                  <a:schemeClr val="accent1">
                    <a:lumMod val="50000"/>
                  </a:schemeClr>
                </a:solidFill>
              </a:rPr>
              <a:t>tikai</a:t>
            </a:r>
            <a:r>
              <a:rPr lang="lv-LV" sz="2000" dirty="0" smtClean="0">
                <a:solidFill>
                  <a:schemeClr val="accent1">
                    <a:lumMod val="50000"/>
                  </a:schemeClr>
                </a:solidFill>
              </a:rPr>
              <a:t> elektroniski sistēmā </a:t>
            </a:r>
            <a:r>
              <a:rPr lang="lv-LV" sz="2000" i="1" dirty="0" err="1" smtClean="0">
                <a:solidFill>
                  <a:schemeClr val="accent1">
                    <a:lumMod val="50000"/>
                  </a:schemeClr>
                </a:solidFill>
              </a:rPr>
              <a:t>Espresso</a:t>
            </a:r>
            <a:r>
              <a:rPr lang="lv-LV" sz="2000" dirty="0" smtClean="0">
                <a:solidFill>
                  <a:schemeClr val="accent1">
                    <a:lumMod val="50000"/>
                  </a:schemeClr>
                </a:solidFill>
              </a:rPr>
              <a:t> </a:t>
            </a:r>
            <a:r>
              <a:rPr lang="lv-LV" sz="2000" i="1" dirty="0">
                <a:hlinkClick r:id="rId4"/>
              </a:rPr>
              <a:t>http://espresso.siu.no/espresso</a:t>
            </a:r>
            <a:endParaRPr lang="lv-LV" sz="2000" i="1" dirty="0"/>
          </a:p>
          <a:p>
            <a:pPr marL="228600" indent="-228600" algn="l">
              <a:buFont typeface="Arial" panose="020B0604020202020204" pitchFamily="34" charset="0"/>
              <a:buChar char="•"/>
              <a:defRPr/>
            </a:pPr>
            <a:r>
              <a:rPr lang="lv-LV" sz="2000" b="1" dirty="0" smtClean="0">
                <a:solidFill>
                  <a:schemeClr val="accent1">
                    <a:lumMod val="50000"/>
                  </a:schemeClr>
                </a:solidFill>
              </a:rPr>
              <a:t>Projektu vērtēšana </a:t>
            </a:r>
            <a:r>
              <a:rPr lang="lv-LV" sz="2000" dirty="0" smtClean="0">
                <a:solidFill>
                  <a:schemeClr val="accent1">
                    <a:lumMod val="50000"/>
                  </a:schemeClr>
                </a:solidFill>
              </a:rPr>
              <a:t>- </a:t>
            </a:r>
            <a:r>
              <a:rPr lang="lv-LV" sz="2000" dirty="0">
                <a:solidFill>
                  <a:schemeClr val="accent1">
                    <a:lumMod val="50000"/>
                  </a:schemeClr>
                </a:solidFill>
              </a:rPr>
              <a:t>k</a:t>
            </a:r>
            <a:r>
              <a:rPr lang="lv-LV" sz="2000" dirty="0" smtClean="0">
                <a:solidFill>
                  <a:schemeClr val="accent1">
                    <a:lumMod val="50000"/>
                  </a:schemeClr>
                </a:solidFill>
              </a:rPr>
              <a:t>atru </a:t>
            </a:r>
            <a:r>
              <a:rPr lang="lv-LV" sz="2000" dirty="0">
                <a:solidFill>
                  <a:schemeClr val="accent1">
                    <a:lumMod val="50000"/>
                  </a:schemeClr>
                </a:solidFill>
              </a:rPr>
              <a:t>projekta iesniegumu vērtē 2 neatkarīgi vērtētāji, </a:t>
            </a:r>
            <a:r>
              <a:rPr lang="lv-LV" sz="2000" dirty="0" smtClean="0">
                <a:solidFill>
                  <a:schemeClr val="accent1">
                    <a:lumMod val="50000"/>
                  </a:schemeClr>
                </a:solidFill>
              </a:rPr>
              <a:t>rezultātus </a:t>
            </a:r>
            <a:r>
              <a:rPr lang="lv-LV" sz="2000" dirty="0">
                <a:solidFill>
                  <a:schemeClr val="accent1">
                    <a:lumMod val="50000"/>
                  </a:schemeClr>
                </a:solidFill>
              </a:rPr>
              <a:t>apstiprina Ziemeļvalstu ministru </a:t>
            </a:r>
            <a:r>
              <a:rPr lang="lv-LV" sz="2000" dirty="0" smtClean="0">
                <a:solidFill>
                  <a:schemeClr val="accent1">
                    <a:lumMod val="50000"/>
                  </a:schemeClr>
                </a:solidFill>
              </a:rPr>
              <a:t>padome</a:t>
            </a:r>
          </a:p>
          <a:p>
            <a:pPr marL="228600" indent="-228600" algn="l">
              <a:buFont typeface="Arial" panose="020B0604020202020204" pitchFamily="34" charset="0"/>
              <a:buChar char="•"/>
              <a:defRPr/>
            </a:pPr>
            <a:r>
              <a:rPr lang="lv-LV" sz="2000" b="1" dirty="0">
                <a:solidFill>
                  <a:schemeClr val="accent1">
                    <a:lumMod val="50000"/>
                  </a:schemeClr>
                </a:solidFill>
              </a:rPr>
              <a:t>Detalizēta informācija </a:t>
            </a:r>
            <a:r>
              <a:rPr lang="lv-LV" sz="2000" dirty="0">
                <a:solidFill>
                  <a:schemeClr val="accent1">
                    <a:lumMod val="50000"/>
                  </a:schemeClr>
                </a:solidFill>
              </a:rPr>
              <a:t>par Nordplus programmas nosacījumiem atrodama Nordplus aktualizētajā rokasgrāmatā </a:t>
            </a:r>
            <a:r>
              <a:rPr lang="lv-LV" sz="2000" dirty="0">
                <a:solidFill>
                  <a:schemeClr val="accent1">
                    <a:lumMod val="50000"/>
                  </a:schemeClr>
                </a:solidFill>
                <a:hlinkClick r:id="rId5"/>
              </a:rPr>
              <a:t>http://www.nordplusonline.org/eng/nordplus/about_nordplus</a:t>
            </a:r>
            <a:endParaRPr lang="lv-LV" sz="2000" dirty="0">
              <a:solidFill>
                <a:schemeClr val="accent1">
                  <a:lumMod val="50000"/>
                </a:schemeClr>
              </a:solidFill>
            </a:endParaRPr>
          </a:p>
          <a:p>
            <a:pPr marL="228600" indent="-228600" algn="l">
              <a:buFont typeface="Arial" panose="020B0604020202020204" pitchFamily="34" charset="0"/>
              <a:buChar char="•"/>
              <a:defRPr/>
            </a:pPr>
            <a:r>
              <a:rPr lang="lv-LV" sz="2000" b="1" dirty="0">
                <a:solidFill>
                  <a:schemeClr val="accent1">
                    <a:lumMod val="50000"/>
                  </a:schemeClr>
                </a:solidFill>
              </a:rPr>
              <a:t>Informācija par programmu </a:t>
            </a:r>
            <a:r>
              <a:rPr lang="lv-LV" sz="2000" dirty="0" smtClean="0">
                <a:solidFill>
                  <a:schemeClr val="accent1">
                    <a:lumMod val="50000"/>
                  </a:schemeClr>
                </a:solidFill>
              </a:rPr>
              <a:t>– </a:t>
            </a:r>
            <a:r>
              <a:rPr lang="lv-LV" sz="2000" dirty="0" err="1" smtClean="0">
                <a:solidFill>
                  <a:schemeClr val="accent1">
                    <a:lumMod val="50000"/>
                  </a:schemeClr>
                </a:solidFill>
                <a:hlinkClick r:id="rId6"/>
              </a:rPr>
              <a:t>www.viaa.gov.lv</a:t>
            </a:r>
            <a:r>
              <a:rPr lang="lv-LV" sz="2000" dirty="0">
                <a:solidFill>
                  <a:schemeClr val="accent1">
                    <a:lumMod val="50000"/>
                  </a:schemeClr>
                </a:solidFill>
              </a:rPr>
              <a:t> </a:t>
            </a:r>
            <a:r>
              <a:rPr lang="lv-LV" sz="2000" dirty="0" smtClean="0">
                <a:solidFill>
                  <a:schemeClr val="accent1">
                    <a:lumMod val="50000"/>
                  </a:schemeClr>
                </a:solidFill>
              </a:rPr>
              <a:t>sadaļā </a:t>
            </a:r>
            <a:r>
              <a:rPr lang="lv-LV" sz="2000" dirty="0" smtClean="0">
                <a:solidFill>
                  <a:schemeClr val="accent1">
                    <a:lumMod val="50000"/>
                  </a:schemeClr>
                </a:solidFill>
                <a:latin typeface="Times New Roman" panose="02020603050405020304" pitchFamily="18" charset="0"/>
                <a:cs typeface="Times New Roman" panose="02020603050405020304" pitchFamily="18" charset="0"/>
              </a:rPr>
              <a:t>«</a:t>
            </a:r>
            <a:r>
              <a:rPr lang="lv-LV" sz="2000" dirty="0" smtClean="0">
                <a:solidFill>
                  <a:schemeClr val="accent1">
                    <a:lumMod val="50000"/>
                  </a:schemeClr>
                </a:solidFill>
              </a:rPr>
              <a:t>Starptautiskie finanšu </a:t>
            </a:r>
            <a:r>
              <a:rPr lang="lv-LV" sz="2000" dirty="0">
                <a:solidFill>
                  <a:schemeClr val="accent1">
                    <a:lumMod val="50000"/>
                  </a:schemeClr>
                </a:solidFill>
              </a:rPr>
              <a:t>instrumenti</a:t>
            </a:r>
            <a:r>
              <a:rPr lang="lv-LV" sz="2000" dirty="0" smtClean="0">
                <a:solidFill>
                  <a:schemeClr val="accent1">
                    <a:lumMod val="50000"/>
                  </a:schemeClr>
                </a:solidFill>
              </a:rPr>
              <a:t>», Nordplus oficiālajā interneta vietnē </a:t>
            </a:r>
            <a:r>
              <a:rPr lang="lv-LV" sz="2000" dirty="0">
                <a:solidFill>
                  <a:schemeClr val="accent1">
                    <a:lumMod val="50000"/>
                  </a:schemeClr>
                </a:solidFill>
                <a:hlinkClick r:id="rId7"/>
              </a:rPr>
              <a:t>http://nordplusonline.org</a:t>
            </a:r>
            <a:r>
              <a:rPr lang="lv-LV" sz="2000" dirty="0" smtClean="0">
                <a:solidFill>
                  <a:schemeClr val="accent1">
                    <a:lumMod val="50000"/>
                  </a:schemeClr>
                </a:solidFill>
                <a:hlinkClick r:id="rId7"/>
              </a:rPr>
              <a:t>/</a:t>
            </a:r>
            <a:endParaRPr lang="lv-LV" sz="2000" dirty="0" smtClean="0">
              <a:solidFill>
                <a:schemeClr val="accent1">
                  <a:lumMod val="50000"/>
                </a:schemeClr>
              </a:solidFill>
            </a:endParaRPr>
          </a:p>
          <a:p>
            <a:pPr marL="228600" indent="-228600" algn="l">
              <a:buFont typeface="Arial" panose="020B0604020202020204" pitchFamily="34" charset="0"/>
              <a:buChar char="•"/>
              <a:defRPr/>
            </a:pPr>
            <a:r>
              <a:rPr lang="lv-LV" sz="2000" b="1" dirty="0" smtClean="0">
                <a:solidFill>
                  <a:schemeClr val="accent1">
                    <a:lumMod val="50000"/>
                  </a:schemeClr>
                </a:solidFill>
              </a:rPr>
              <a:t>Konkursu izsludināšana </a:t>
            </a:r>
            <a:r>
              <a:rPr lang="lv-LV" sz="2000" dirty="0" smtClean="0">
                <a:solidFill>
                  <a:schemeClr val="accent1">
                    <a:lumMod val="50000"/>
                  </a:schemeClr>
                </a:solidFill>
              </a:rPr>
              <a:t>– 1 reizi gadā projektiem, 2 reizes gadā – sagatavošanas vizītēm</a:t>
            </a:r>
          </a:p>
          <a:p>
            <a:pPr marL="228600" indent="-228600" algn="l">
              <a:buFont typeface="Arial" panose="020B0604020202020204" pitchFamily="34" charset="0"/>
              <a:buChar char="•"/>
              <a:defRPr/>
            </a:pPr>
            <a:r>
              <a:rPr lang="lv-LV" sz="2000" b="1" dirty="0">
                <a:solidFill>
                  <a:schemeClr val="accent1">
                    <a:lumMod val="50000"/>
                  </a:schemeClr>
                </a:solidFill>
              </a:rPr>
              <a:t>Informatīvie semināri – </a:t>
            </a:r>
            <a:r>
              <a:rPr lang="lv-LV" sz="2000" dirty="0">
                <a:solidFill>
                  <a:schemeClr val="accent1">
                    <a:lumMod val="50000"/>
                  </a:schemeClr>
                </a:solidFill>
              </a:rPr>
              <a:t>pēc konkursa izsludināšanas</a:t>
            </a:r>
          </a:p>
          <a:p>
            <a:pPr marL="228600" indent="-228600" algn="l">
              <a:buFont typeface="Arial" panose="020B0604020202020204" pitchFamily="34" charset="0"/>
              <a:buChar char="•"/>
              <a:defRPr/>
            </a:pPr>
            <a:r>
              <a:rPr lang="lv-LV" sz="2000" b="1" dirty="0">
                <a:solidFill>
                  <a:schemeClr val="accent1">
                    <a:lumMod val="50000"/>
                  </a:schemeClr>
                </a:solidFill>
              </a:rPr>
              <a:t>Konsultācijas </a:t>
            </a:r>
            <a:r>
              <a:rPr lang="lv-LV" sz="2000" b="1" dirty="0" smtClean="0">
                <a:solidFill>
                  <a:schemeClr val="accent1">
                    <a:lumMod val="50000"/>
                  </a:schemeClr>
                </a:solidFill>
              </a:rPr>
              <a:t>– </a:t>
            </a:r>
            <a:r>
              <a:rPr lang="lv-LV" sz="2000" dirty="0" smtClean="0">
                <a:solidFill>
                  <a:schemeClr val="accent1">
                    <a:lumMod val="50000"/>
                  </a:schemeClr>
                </a:solidFill>
              </a:rPr>
              <a:t>visa gada garumā</a:t>
            </a:r>
            <a:endParaRPr lang="lv-LV" sz="2000" dirty="0">
              <a:solidFill>
                <a:schemeClr val="accent1">
                  <a:lumMod val="50000"/>
                </a:schemeClr>
              </a:solidFill>
            </a:endParaRPr>
          </a:p>
        </p:txBody>
      </p:sp>
      <p:pic>
        <p:nvPicPr>
          <p:cNvPr id="20484" name="Picture 5"/>
          <p:cNvPicPr>
            <a:picLocks noChangeAspect="1" noChangeArrowheads="1"/>
          </p:cNvPicPr>
          <p:nvPr/>
        </p:nvPicPr>
        <p:blipFill>
          <a:blip r:embed="rId8" cstate="print"/>
          <a:srcRect/>
          <a:stretch>
            <a:fillRect/>
          </a:stretch>
        </p:blipFill>
        <p:spPr bwMode="auto">
          <a:xfrm>
            <a:off x="9473407" y="5759781"/>
            <a:ext cx="1925637" cy="501650"/>
          </a:xfrm>
          <a:prstGeom prst="rect">
            <a:avLst/>
          </a:prstGeom>
          <a:noFill/>
          <a:ln w="12700">
            <a:noFill/>
            <a:miter lim="800000"/>
            <a:headEnd/>
            <a:tailEnd/>
          </a:ln>
        </p:spPr>
      </p:pic>
    </p:spTree>
    <p:extLst>
      <p:ext uri="{BB962C8B-B14F-4D97-AF65-F5344CB8AC3E}">
        <p14:creationId xmlns:p14="http://schemas.microsoft.com/office/powerpoint/2010/main" xmlns="" val="1283749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3459863" y="1756548"/>
            <a:ext cx="3813175" cy="4419600"/>
          </a:xfrm>
          <a:prstGeom prst="rect">
            <a:avLst/>
          </a:prstGeom>
          <a:noFill/>
          <a:ln w="12700">
            <a:noFill/>
            <a:miter lim="800000"/>
            <a:headEnd/>
            <a:tailEnd/>
          </a:ln>
        </p:spPr>
      </p:pic>
      <p:sp>
        <p:nvSpPr>
          <p:cNvPr id="2" name="Title 1"/>
          <p:cNvSpPr>
            <a:spLocks noGrp="1"/>
          </p:cNvSpPr>
          <p:nvPr>
            <p:ph type="title"/>
          </p:nvPr>
        </p:nvSpPr>
        <p:spPr/>
        <p:txBody>
          <a:bodyPr/>
          <a:lstStyle/>
          <a:p>
            <a:endParaRPr lang="lv-LV" dirty="0"/>
          </a:p>
        </p:txBody>
      </p:sp>
      <p:sp>
        <p:nvSpPr>
          <p:cNvPr id="3" name="Content Placeholder 2"/>
          <p:cNvSpPr>
            <a:spLocks noGrp="1"/>
          </p:cNvSpPr>
          <p:nvPr>
            <p:ph idx="1"/>
          </p:nvPr>
        </p:nvSpPr>
        <p:spPr/>
        <p:txBody>
          <a:bodyPr/>
          <a:lstStyle/>
          <a:p>
            <a:pPr marL="0" indent="0" algn="ctr" defTabSz="642938">
              <a:lnSpc>
                <a:spcPct val="80000"/>
              </a:lnSpc>
              <a:buNone/>
            </a:pPr>
            <a:endParaRPr lang="lv-LV" sz="3600" b="1" i="1" dirty="0" smtClean="0">
              <a:solidFill>
                <a:srgbClr val="0B7D91"/>
              </a:solidFill>
              <a:latin typeface="+mj-lt"/>
              <a:ea typeface="+mj-ea"/>
              <a:cs typeface="+mj-cs"/>
              <a:sym typeface="Dancer-Book" pitchFamily="2" charset="0"/>
            </a:endParaRPr>
          </a:p>
          <a:p>
            <a:pPr marL="0" indent="0" algn="ctr" defTabSz="642938">
              <a:lnSpc>
                <a:spcPct val="80000"/>
              </a:lnSpc>
              <a:buNone/>
            </a:pPr>
            <a:r>
              <a:rPr lang="lv-LV" sz="3600" b="1" i="1" dirty="0" smtClean="0">
                <a:solidFill>
                  <a:srgbClr val="0B7D91"/>
                </a:solidFill>
                <a:latin typeface="+mj-lt"/>
                <a:ea typeface="+mj-ea"/>
                <a:cs typeface="+mj-cs"/>
                <a:sym typeface="Dancer-Book" pitchFamily="2" charset="0"/>
              </a:rPr>
              <a:t>Valsts izglītības attīstības aģentūra – Nordplus programmas nacionālais informācijas birojs</a:t>
            </a:r>
            <a:endParaRPr lang="lv-LV" sz="3600" b="1" i="1" dirty="0">
              <a:solidFill>
                <a:srgbClr val="0B7D91"/>
              </a:solidFill>
              <a:latin typeface="+mj-lt"/>
              <a:ea typeface="+mj-ea"/>
              <a:cs typeface="+mj-cs"/>
              <a:sym typeface="Dancer-Book" pitchFamily="2" charset="0"/>
            </a:endParaRPr>
          </a:p>
          <a:p>
            <a:pPr marL="0" indent="0" algn="ctr" defTabSz="642938">
              <a:lnSpc>
                <a:spcPct val="80000"/>
              </a:lnSpc>
              <a:buNone/>
            </a:pPr>
            <a:endParaRPr lang="lv-LV" sz="3200" b="1" dirty="0">
              <a:solidFill>
                <a:srgbClr val="0B7D91"/>
              </a:solidFill>
              <a:sym typeface="Dancer-Book" pitchFamily="2" charset="0"/>
            </a:endParaRPr>
          </a:p>
          <a:p>
            <a:pPr marL="0" indent="0" algn="ctr" defTabSz="642938">
              <a:lnSpc>
                <a:spcPct val="80000"/>
              </a:lnSpc>
              <a:buNone/>
            </a:pPr>
            <a:r>
              <a:rPr lang="lv-LV" sz="3600" b="1" i="1" dirty="0" smtClean="0">
                <a:solidFill>
                  <a:srgbClr val="0B7D91"/>
                </a:solidFill>
                <a:latin typeface="+mj-lt"/>
                <a:ea typeface="+mj-ea"/>
                <a:cs typeface="+mj-cs"/>
                <a:sym typeface="Dancer-Book" pitchFamily="2" charset="0"/>
              </a:rPr>
              <a:t>Liene </a:t>
            </a:r>
            <a:r>
              <a:rPr lang="lv-LV" sz="3600" b="1" i="1" dirty="0">
                <a:solidFill>
                  <a:srgbClr val="0B7D91"/>
                </a:solidFill>
                <a:latin typeface="+mj-lt"/>
                <a:ea typeface="+mj-ea"/>
                <a:cs typeface="+mj-cs"/>
                <a:sym typeface="Dancer-Book" pitchFamily="2" charset="0"/>
              </a:rPr>
              <a:t>Gailīte</a:t>
            </a:r>
          </a:p>
          <a:p>
            <a:pPr marL="0" indent="0" algn="ctr" defTabSz="642938">
              <a:lnSpc>
                <a:spcPct val="80000"/>
              </a:lnSpc>
              <a:buNone/>
            </a:pPr>
            <a:r>
              <a:rPr lang="lv-LV" sz="2400" b="1" i="1" dirty="0">
                <a:solidFill>
                  <a:srgbClr val="0B7D91"/>
                </a:solidFill>
                <a:latin typeface="+mj-lt"/>
                <a:ea typeface="+mj-ea"/>
                <a:cs typeface="+mj-cs"/>
                <a:sym typeface="Dancer-Book" pitchFamily="2" charset="0"/>
              </a:rPr>
              <a:t>Nordplus programmas vadītāja</a:t>
            </a:r>
          </a:p>
          <a:p>
            <a:pPr marL="0" indent="0" algn="ctr" defTabSz="642938">
              <a:lnSpc>
                <a:spcPct val="80000"/>
              </a:lnSpc>
              <a:buNone/>
            </a:pPr>
            <a:r>
              <a:rPr lang="lv-LV" sz="2400" b="1" i="1" dirty="0">
                <a:solidFill>
                  <a:srgbClr val="0B7D91"/>
                </a:solidFill>
                <a:latin typeface="+mj-lt"/>
                <a:ea typeface="+mj-ea"/>
                <a:cs typeface="+mj-cs"/>
                <a:sym typeface="Dancer-Book" pitchFamily="2" charset="0"/>
              </a:rPr>
              <a:t>tālr. 67785424</a:t>
            </a:r>
          </a:p>
          <a:p>
            <a:pPr marL="0" indent="0" algn="ctr" defTabSz="642938">
              <a:lnSpc>
                <a:spcPct val="80000"/>
              </a:lnSpc>
              <a:buNone/>
            </a:pPr>
            <a:r>
              <a:rPr lang="lv-LV" sz="2400" b="1" i="1" dirty="0" err="1">
                <a:solidFill>
                  <a:srgbClr val="0B7D91"/>
                </a:solidFill>
                <a:latin typeface="+mj-lt"/>
                <a:ea typeface="+mj-ea"/>
                <a:cs typeface="+mj-cs"/>
                <a:sym typeface="Dancer-Book" pitchFamily="2" charset="0"/>
              </a:rPr>
              <a:t>Liene.Gailite@viaa.gov.lv</a:t>
            </a:r>
            <a:endParaRPr lang="lv-LV" sz="2400" b="1" i="1" dirty="0">
              <a:solidFill>
                <a:srgbClr val="0B7D91"/>
              </a:solidFill>
              <a:latin typeface="+mj-lt"/>
              <a:ea typeface="+mj-ea"/>
              <a:cs typeface="+mj-cs"/>
              <a:sym typeface="Dancer-Book" pitchFamily="2" charset="0"/>
            </a:endParaRPr>
          </a:p>
          <a:p>
            <a:endParaRPr lang="lv-LV" dirty="0"/>
          </a:p>
        </p:txBody>
      </p:sp>
      <p:pic>
        <p:nvPicPr>
          <p:cNvPr id="4" name="Picture 2"/>
          <p:cNvPicPr>
            <a:picLocks noChangeAspect="1" noChangeArrowheads="1"/>
          </p:cNvPicPr>
          <p:nvPr/>
        </p:nvPicPr>
        <p:blipFill>
          <a:blip r:embed="rId3" cstate="print"/>
          <a:srcRect/>
          <a:stretch>
            <a:fillRect/>
          </a:stretch>
        </p:blipFill>
        <p:spPr bwMode="auto">
          <a:xfrm>
            <a:off x="2595107" y="430985"/>
            <a:ext cx="6381495" cy="1656184"/>
          </a:xfrm>
          <a:prstGeom prst="rect">
            <a:avLst/>
          </a:prstGeom>
          <a:noFill/>
          <a:ln w="9525">
            <a:noFill/>
            <a:round/>
            <a:headEnd/>
            <a:tailEnd/>
          </a:ln>
          <a:effectLst/>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5495547"/>
            <a:ext cx="3175627" cy="1361202"/>
          </a:xfrm>
          <a:prstGeom prst="rect">
            <a:avLst/>
          </a:prstGeom>
        </p:spPr>
      </p:pic>
    </p:spTree>
    <p:extLst>
      <p:ext uri="{BB962C8B-B14F-4D97-AF65-F5344CB8AC3E}">
        <p14:creationId xmlns:p14="http://schemas.microsoft.com/office/powerpoint/2010/main" xmlns="" val="442731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496362"/>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1800" y="1268760"/>
            <a:ext cx="3813175" cy="4419600"/>
          </a:xfrm>
          <a:prstGeom prst="rect">
            <a:avLst/>
          </a:prstGeom>
          <a:noFill/>
          <a:ln w="12700">
            <a:noFill/>
            <a:miter lim="800000"/>
            <a:headEnd/>
            <a:tailEnd/>
          </a:ln>
        </p:spPr>
      </p:pic>
      <p:sp>
        <p:nvSpPr>
          <p:cNvPr id="2" name="Content Placeholder 1"/>
          <p:cNvSpPr>
            <a:spLocks noGrp="1"/>
          </p:cNvSpPr>
          <p:nvPr>
            <p:ph idx="1"/>
          </p:nvPr>
        </p:nvSpPr>
        <p:spPr>
          <a:xfrm>
            <a:off x="838200" y="1417638"/>
            <a:ext cx="10515600" cy="4759325"/>
          </a:xfrm>
        </p:spPr>
        <p:txBody>
          <a:bodyPr/>
          <a:lstStyle/>
          <a:p>
            <a:pPr algn="just">
              <a:defRPr/>
            </a:pPr>
            <a:r>
              <a:rPr lang="lv-LV" sz="1800" b="1" dirty="0">
                <a:solidFill>
                  <a:schemeClr val="accent1">
                    <a:lumMod val="50000"/>
                  </a:schemeClr>
                </a:solidFill>
              </a:rPr>
              <a:t>Mērķis</a:t>
            </a:r>
            <a:r>
              <a:rPr lang="lv-LV" sz="1800" dirty="0">
                <a:solidFill>
                  <a:schemeClr val="accent1">
                    <a:lumMod val="50000"/>
                  </a:schemeClr>
                </a:solidFill>
              </a:rPr>
              <a:t> - uzlabot un ieviest jauninājumus Ziemeļvalstu un Baltijas valstu izglītības sistēmās. Nākamā konkursa kārta </a:t>
            </a:r>
            <a:r>
              <a:rPr lang="lv-LV" sz="1800" b="1" dirty="0" smtClean="0">
                <a:solidFill>
                  <a:schemeClr val="accent1">
                    <a:lumMod val="50000"/>
                  </a:schemeClr>
                </a:solidFill>
              </a:rPr>
              <a:t>01.01.2016.-01.03.2016.</a:t>
            </a:r>
            <a:endParaRPr lang="lv-LV" sz="1800" b="1" dirty="0">
              <a:solidFill>
                <a:schemeClr val="accent1">
                  <a:lumMod val="50000"/>
                </a:schemeClr>
              </a:solidFill>
            </a:endParaRPr>
          </a:p>
          <a:p>
            <a:pPr algn="just">
              <a:defRPr/>
            </a:pPr>
            <a:r>
              <a:rPr lang="lv-LV" sz="1800" b="1" dirty="0">
                <a:solidFill>
                  <a:schemeClr val="accent1">
                    <a:lumMod val="50000"/>
                  </a:schemeClr>
                </a:solidFill>
              </a:rPr>
              <a:t>Nordplus 2012-2016 </a:t>
            </a:r>
            <a:r>
              <a:rPr lang="lv-LV" sz="1800" b="1" dirty="0" smtClean="0">
                <a:solidFill>
                  <a:schemeClr val="accent1">
                    <a:lumMod val="50000"/>
                  </a:schemeClr>
                </a:solidFill>
              </a:rPr>
              <a:t>apakšprogrammas</a:t>
            </a:r>
            <a:r>
              <a:rPr lang="lv-LV" sz="1800" dirty="0">
                <a:solidFill>
                  <a:schemeClr val="accent1">
                    <a:lumMod val="50000"/>
                  </a:schemeClr>
                </a:solidFill>
              </a:rPr>
              <a:t>:</a:t>
            </a:r>
          </a:p>
          <a:p>
            <a:pPr lvl="2">
              <a:buFont typeface="Wingdings" panose="05000000000000000000" pitchFamily="2" charset="2"/>
              <a:buChar char="Ø"/>
              <a:defRPr/>
            </a:pPr>
            <a:r>
              <a:rPr lang="lv-LV" sz="1800" u="sng" dirty="0">
                <a:solidFill>
                  <a:schemeClr val="accent1">
                    <a:lumMod val="50000"/>
                  </a:schemeClr>
                </a:solidFill>
              </a:rPr>
              <a:t>Jauniešu </a:t>
            </a:r>
            <a:r>
              <a:rPr lang="lv-LV" sz="1800" u="sng" dirty="0" smtClean="0">
                <a:solidFill>
                  <a:schemeClr val="accent1">
                    <a:lumMod val="50000"/>
                  </a:schemeClr>
                </a:solidFill>
              </a:rPr>
              <a:t>izglītības programma </a:t>
            </a:r>
            <a:r>
              <a:rPr lang="lv-LV" sz="1800" dirty="0">
                <a:solidFill>
                  <a:schemeClr val="accent1">
                    <a:lumMod val="50000"/>
                  </a:schemeClr>
                </a:solidFill>
              </a:rPr>
              <a:t>(mērķgrupa - bērni </a:t>
            </a:r>
            <a:r>
              <a:rPr lang="lv-LV" sz="1800" dirty="0" smtClean="0">
                <a:solidFill>
                  <a:schemeClr val="accent1">
                    <a:lumMod val="50000"/>
                  </a:schemeClr>
                </a:solidFill>
              </a:rPr>
              <a:t>un jaunieši no </a:t>
            </a:r>
            <a:r>
              <a:rPr lang="lv-LV" sz="1800" dirty="0">
                <a:solidFill>
                  <a:schemeClr val="accent1">
                    <a:lumMod val="50000"/>
                  </a:schemeClr>
                </a:solidFill>
              </a:rPr>
              <a:t>pirmsskolas vecuma līdz vidusskolas pēdējai </a:t>
            </a:r>
            <a:r>
              <a:rPr lang="lv-LV" sz="1800" dirty="0" smtClean="0">
                <a:solidFill>
                  <a:schemeClr val="accent1">
                    <a:lumMod val="50000"/>
                  </a:schemeClr>
                </a:solidFill>
              </a:rPr>
              <a:t>klasei</a:t>
            </a:r>
            <a:r>
              <a:rPr lang="lv-LV" sz="1800" dirty="0">
                <a:solidFill>
                  <a:schemeClr val="accent1">
                    <a:lumMod val="50000"/>
                  </a:schemeClr>
                </a:solidFill>
              </a:rPr>
              <a:t>, arodskolu audzēkņi, </a:t>
            </a:r>
            <a:r>
              <a:rPr lang="lv-LV" sz="1800" dirty="0" smtClean="0">
                <a:solidFill>
                  <a:schemeClr val="accent1">
                    <a:lumMod val="50000"/>
                  </a:schemeClr>
                </a:solidFill>
              </a:rPr>
              <a:t>skolotāji/pasniedzēji)</a:t>
            </a:r>
            <a:endParaRPr lang="lv-LV" sz="1800" dirty="0">
              <a:solidFill>
                <a:schemeClr val="accent1">
                  <a:lumMod val="50000"/>
                </a:schemeClr>
              </a:solidFill>
            </a:endParaRPr>
          </a:p>
          <a:p>
            <a:pPr lvl="2">
              <a:buFont typeface="Wingdings" panose="05000000000000000000" pitchFamily="2" charset="2"/>
              <a:buChar char="Ø"/>
              <a:defRPr/>
            </a:pPr>
            <a:r>
              <a:rPr lang="lv-LV" sz="1800" u="sng" dirty="0">
                <a:solidFill>
                  <a:schemeClr val="accent1">
                    <a:lumMod val="50000"/>
                  </a:schemeClr>
                </a:solidFill>
              </a:rPr>
              <a:t>Augstākās izglītības programma </a:t>
            </a:r>
            <a:r>
              <a:rPr lang="lv-LV" sz="1800" dirty="0">
                <a:solidFill>
                  <a:schemeClr val="accent1">
                    <a:lumMod val="50000"/>
                  </a:schemeClr>
                </a:solidFill>
              </a:rPr>
              <a:t>(mērķgrupa - augstākās izglītības iestāžu studenti, </a:t>
            </a:r>
            <a:r>
              <a:rPr lang="lv-LV" sz="1800" dirty="0" smtClean="0">
                <a:solidFill>
                  <a:schemeClr val="accent1">
                    <a:lumMod val="50000"/>
                  </a:schemeClr>
                </a:solidFill>
              </a:rPr>
              <a:t>akadēmiskais </a:t>
            </a:r>
            <a:r>
              <a:rPr lang="lv-LV" sz="1800" dirty="0">
                <a:solidFill>
                  <a:schemeClr val="accent1">
                    <a:lumMod val="50000"/>
                  </a:schemeClr>
                </a:solidFill>
              </a:rPr>
              <a:t>un administratīvais personāls)</a:t>
            </a:r>
          </a:p>
          <a:p>
            <a:pPr lvl="2">
              <a:buFont typeface="Wingdings" panose="05000000000000000000" pitchFamily="2" charset="2"/>
              <a:buChar char="Ø"/>
              <a:defRPr/>
            </a:pPr>
            <a:r>
              <a:rPr lang="lv-LV" sz="1800" u="sng" dirty="0">
                <a:solidFill>
                  <a:schemeClr val="accent1">
                    <a:lumMod val="50000"/>
                  </a:schemeClr>
                </a:solidFill>
              </a:rPr>
              <a:t>Pieaugušo </a:t>
            </a:r>
            <a:r>
              <a:rPr lang="lv-LV" sz="1800" u="sng" dirty="0" smtClean="0">
                <a:solidFill>
                  <a:schemeClr val="accent1">
                    <a:lumMod val="50000"/>
                  </a:schemeClr>
                </a:solidFill>
              </a:rPr>
              <a:t>izglītības programma </a:t>
            </a:r>
            <a:r>
              <a:rPr lang="lv-LV" sz="1800" dirty="0">
                <a:solidFill>
                  <a:schemeClr val="accent1">
                    <a:lumMod val="50000"/>
                  </a:schemeClr>
                </a:solidFill>
              </a:rPr>
              <a:t>(mērķgrupa - jebkurš pieaugušais, pasniedzēji un citi pieaugušo izglītībā iesaistītie, pieaugušo mācību programmu dalībnieki)</a:t>
            </a:r>
          </a:p>
          <a:p>
            <a:pPr lvl="2">
              <a:buFont typeface="Wingdings" panose="05000000000000000000" pitchFamily="2" charset="2"/>
              <a:buChar char="Ø"/>
              <a:defRPr/>
            </a:pPr>
            <a:r>
              <a:rPr lang="lv-LV" sz="1800" u="sng" dirty="0">
                <a:solidFill>
                  <a:schemeClr val="accent1">
                    <a:lumMod val="50000"/>
                  </a:schemeClr>
                </a:solidFill>
              </a:rPr>
              <a:t>Horizontālā programma </a:t>
            </a:r>
            <a:r>
              <a:rPr lang="lv-LV" sz="1800" dirty="0">
                <a:solidFill>
                  <a:schemeClr val="accent1">
                    <a:lumMod val="50000"/>
                  </a:schemeClr>
                </a:solidFill>
              </a:rPr>
              <a:t>(mērķgrupa - visas programmas dalībvalstu institūcijas un organizācijas, kuru galvenais darbības mērķis ir izglītība)</a:t>
            </a:r>
          </a:p>
          <a:p>
            <a:pPr lvl="2">
              <a:buFont typeface="Wingdings" panose="05000000000000000000" pitchFamily="2" charset="2"/>
              <a:buChar char="Ø"/>
              <a:defRPr/>
            </a:pPr>
            <a:r>
              <a:rPr lang="lv-LV" sz="1800" u="sng" dirty="0">
                <a:solidFill>
                  <a:schemeClr val="accent1">
                    <a:lumMod val="50000"/>
                  </a:schemeClr>
                </a:solidFill>
              </a:rPr>
              <a:t>Ziemeļvalstu valodu programma</a:t>
            </a:r>
            <a:r>
              <a:rPr lang="lv-LV" sz="1800" dirty="0">
                <a:solidFill>
                  <a:schemeClr val="accent1">
                    <a:lumMod val="50000"/>
                  </a:schemeClr>
                </a:solidFill>
              </a:rPr>
              <a:t> (mērķgrupa - visi ieinteresētie Ziemeļvalstu valodu apguvē, mācīšanā, izplatīšanā)</a:t>
            </a:r>
          </a:p>
        </p:txBody>
      </p:sp>
      <p:sp>
        <p:nvSpPr>
          <p:cNvPr id="3" name="Title 2"/>
          <p:cNvSpPr>
            <a:spLocks noGrp="1"/>
          </p:cNvSpPr>
          <p:nvPr>
            <p:ph type="title"/>
          </p:nvPr>
        </p:nvSpPr>
        <p:spPr>
          <a:xfrm>
            <a:off x="1086416" y="274638"/>
            <a:ext cx="10148934" cy="1143000"/>
          </a:xfrm>
        </p:spPr>
        <p:txBody>
          <a:bodyPr>
            <a:normAutofit/>
          </a:bodyPr>
          <a:lstStyle/>
          <a:p>
            <a:pPr algn="ctr"/>
            <a:r>
              <a:rPr lang="en-GB" sz="3600" b="1" i="1" dirty="0">
                <a:solidFill>
                  <a:srgbClr val="0B7D91"/>
                </a:solidFill>
                <a:sym typeface="Dancer-Light" pitchFamily="2" charset="0"/>
              </a:rPr>
              <a:t>Nordplus </a:t>
            </a:r>
            <a:r>
              <a:rPr lang="lv-LV" sz="3600" b="1" i="1" dirty="0">
                <a:solidFill>
                  <a:srgbClr val="0B7D91"/>
                </a:solidFill>
                <a:sym typeface="Dancer-Light" pitchFamily="2" charset="0"/>
              </a:rPr>
              <a:t>programma 2012-2016</a:t>
            </a:r>
            <a:endParaRPr lang="lv-LV" sz="3600" b="1" i="1" dirty="0">
              <a:solidFill>
                <a:srgbClr val="0B7D91"/>
              </a:solidFill>
            </a:endParaRPr>
          </a:p>
        </p:txBody>
      </p:sp>
      <p:pic>
        <p:nvPicPr>
          <p:cNvPr id="4" name="Picture 5"/>
          <p:cNvPicPr>
            <a:picLocks noChangeAspect="1" noChangeArrowheads="1"/>
          </p:cNvPicPr>
          <p:nvPr/>
        </p:nvPicPr>
        <p:blipFill>
          <a:blip r:embed="rId4" cstate="print"/>
          <a:srcRect/>
          <a:stretch>
            <a:fillRect/>
          </a:stretch>
        </p:blipFill>
        <p:spPr bwMode="auto">
          <a:xfrm>
            <a:off x="9663552" y="6084888"/>
            <a:ext cx="1925638" cy="500062"/>
          </a:xfrm>
          <a:prstGeom prst="rect">
            <a:avLst/>
          </a:prstGeom>
          <a:noFill/>
          <a:ln w="12700">
            <a:noFill/>
            <a:miter lim="800000"/>
            <a:headEnd/>
            <a:tailEnd/>
          </a:ln>
        </p:spPr>
      </p:pic>
    </p:spTree>
    <p:extLst>
      <p:ext uri="{BB962C8B-B14F-4D97-AF65-F5344CB8AC3E}">
        <p14:creationId xmlns:p14="http://schemas.microsoft.com/office/powerpoint/2010/main" xmlns="" val="511211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496798"/>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1800" y="1268760"/>
            <a:ext cx="3813175" cy="4419600"/>
          </a:xfrm>
          <a:prstGeom prst="rect">
            <a:avLst/>
          </a:prstGeom>
          <a:noFill/>
          <a:ln w="12700">
            <a:noFill/>
            <a:miter lim="800000"/>
            <a:headEnd/>
            <a:tailEnd/>
          </a:ln>
        </p:spPr>
      </p:pic>
      <p:sp>
        <p:nvSpPr>
          <p:cNvPr id="3074" name="Title 1"/>
          <p:cNvSpPr>
            <a:spLocks noGrp="1"/>
          </p:cNvSpPr>
          <p:nvPr>
            <p:ph type="title"/>
          </p:nvPr>
        </p:nvSpPr>
        <p:spPr>
          <a:xfrm>
            <a:off x="1213164" y="274638"/>
            <a:ext cx="9325070" cy="1143000"/>
          </a:xfrm>
        </p:spPr>
        <p:txBody>
          <a:bodyPr>
            <a:normAutofit/>
          </a:bodyPr>
          <a:lstStyle/>
          <a:p>
            <a:pPr algn="ctr">
              <a:spcBef>
                <a:spcPts val="400"/>
              </a:spcBef>
              <a:defRPr/>
            </a:pPr>
            <a:r>
              <a:rPr lang="en-GB" sz="3600" b="1" i="1" dirty="0">
                <a:solidFill>
                  <a:srgbClr val="0B7D91"/>
                </a:solidFill>
                <a:sym typeface="Dancer-Light" pitchFamily="2" charset="0"/>
              </a:rPr>
              <a:t>Nordplus </a:t>
            </a:r>
            <a:r>
              <a:rPr lang="lv-LV" sz="3600" b="1" i="1" dirty="0" smtClean="0">
                <a:solidFill>
                  <a:srgbClr val="0B7D91"/>
                </a:solidFill>
                <a:sym typeface="Dancer-Light" pitchFamily="2" charset="0"/>
              </a:rPr>
              <a:t>programma 2012-2016</a:t>
            </a:r>
            <a:endParaRPr lang="en-GB" sz="3600" b="1" i="1" dirty="0">
              <a:solidFill>
                <a:srgbClr val="0B7D91"/>
              </a:solidFill>
              <a:sym typeface="Dancer-Light" pitchFamily="2" charset="0"/>
            </a:endParaRPr>
          </a:p>
        </p:txBody>
      </p:sp>
      <p:sp>
        <p:nvSpPr>
          <p:cNvPr id="3" name="Content Placeholder 2"/>
          <p:cNvSpPr>
            <a:spLocks noGrp="1"/>
          </p:cNvSpPr>
          <p:nvPr>
            <p:ph idx="1"/>
          </p:nvPr>
        </p:nvSpPr>
        <p:spPr>
          <a:xfrm>
            <a:off x="941561" y="1417639"/>
            <a:ext cx="10395814" cy="4898602"/>
          </a:xfrm>
        </p:spPr>
        <p:txBody>
          <a:bodyPr>
            <a:normAutofit/>
          </a:bodyPr>
          <a:lstStyle/>
          <a:p>
            <a:pPr>
              <a:defRPr/>
            </a:pPr>
            <a:r>
              <a:rPr lang="lv-LV" sz="2000" b="1" dirty="0" smtClean="0">
                <a:solidFill>
                  <a:schemeClr val="accent1">
                    <a:lumMod val="50000"/>
                  </a:schemeClr>
                </a:solidFill>
              </a:rPr>
              <a:t>Dalībvalstis</a:t>
            </a:r>
            <a:r>
              <a:rPr lang="lv-LV" sz="2000" b="1" dirty="0">
                <a:solidFill>
                  <a:schemeClr val="accent1">
                    <a:lumMod val="50000"/>
                  </a:schemeClr>
                </a:solidFill>
              </a:rPr>
              <a:t> – </a:t>
            </a:r>
            <a:r>
              <a:rPr lang="lv-LV" sz="2000" dirty="0" smtClean="0">
                <a:solidFill>
                  <a:schemeClr val="accent1">
                    <a:lumMod val="50000"/>
                  </a:schemeClr>
                </a:solidFill>
              </a:rPr>
              <a:t>Dānija </a:t>
            </a:r>
            <a:r>
              <a:rPr lang="lv-LV" sz="2000" dirty="0">
                <a:solidFill>
                  <a:schemeClr val="accent1">
                    <a:lumMod val="50000"/>
                  </a:schemeClr>
                </a:solidFill>
              </a:rPr>
              <a:t>(arī Grenlande un Fēru salas), Somija, (arī Ālandu salas), </a:t>
            </a:r>
            <a:r>
              <a:rPr lang="lv-LV" sz="2000" dirty="0" smtClean="0">
                <a:solidFill>
                  <a:schemeClr val="accent1">
                    <a:lumMod val="50000"/>
                  </a:schemeClr>
                </a:solidFill>
              </a:rPr>
              <a:t>Islande</a:t>
            </a:r>
            <a:r>
              <a:rPr lang="lv-LV" sz="2000" dirty="0">
                <a:solidFill>
                  <a:schemeClr val="accent1">
                    <a:lumMod val="50000"/>
                  </a:schemeClr>
                </a:solidFill>
              </a:rPr>
              <a:t>, Norvēģija, Zviedrija, Latvija, Lietuva un </a:t>
            </a:r>
            <a:r>
              <a:rPr lang="lv-LV" sz="2000" dirty="0" smtClean="0">
                <a:solidFill>
                  <a:schemeClr val="accent1">
                    <a:lumMod val="50000"/>
                  </a:schemeClr>
                </a:solidFill>
              </a:rPr>
              <a:t>Igaunija</a:t>
            </a:r>
            <a:endParaRPr lang="lv-LV" sz="2000" dirty="0">
              <a:solidFill>
                <a:schemeClr val="accent1">
                  <a:lumMod val="50000"/>
                </a:schemeClr>
              </a:solidFill>
            </a:endParaRPr>
          </a:p>
          <a:p>
            <a:pPr>
              <a:defRPr/>
            </a:pPr>
            <a:r>
              <a:rPr lang="lv-LV" sz="2000" b="1" dirty="0" smtClean="0">
                <a:solidFill>
                  <a:schemeClr val="accent1">
                    <a:lumMod val="50000"/>
                  </a:schemeClr>
                </a:solidFill>
              </a:rPr>
              <a:t>Kopējais </a:t>
            </a:r>
            <a:r>
              <a:rPr lang="lv-LV" sz="2000" b="1" dirty="0">
                <a:solidFill>
                  <a:schemeClr val="accent1">
                    <a:lumMod val="50000"/>
                  </a:schemeClr>
                </a:solidFill>
              </a:rPr>
              <a:t>Nordplus programmas </a:t>
            </a:r>
            <a:r>
              <a:rPr lang="lv-LV" sz="2000" b="1" dirty="0" smtClean="0">
                <a:solidFill>
                  <a:schemeClr val="accent1">
                    <a:lumMod val="50000"/>
                  </a:schemeClr>
                </a:solidFill>
              </a:rPr>
              <a:t>budžets</a:t>
            </a:r>
            <a:r>
              <a:rPr lang="lv-LV" sz="2000" b="1" dirty="0">
                <a:solidFill>
                  <a:schemeClr val="accent1">
                    <a:lumMod val="50000"/>
                  </a:schemeClr>
                </a:solidFill>
              </a:rPr>
              <a:t> projektiem – </a:t>
            </a:r>
            <a:r>
              <a:rPr lang="lv-LV" sz="2000" dirty="0" smtClean="0">
                <a:solidFill>
                  <a:schemeClr val="accent1">
                    <a:lumMod val="50000"/>
                  </a:schemeClr>
                </a:solidFill>
              </a:rPr>
              <a:t>aptuveni</a:t>
            </a:r>
            <a:r>
              <a:rPr lang="pt-BR" sz="2000" dirty="0" smtClean="0">
                <a:solidFill>
                  <a:schemeClr val="accent1">
                    <a:lumMod val="50000"/>
                  </a:schemeClr>
                </a:solidFill>
              </a:rPr>
              <a:t> </a:t>
            </a:r>
            <a:r>
              <a:rPr lang="pt-BR" sz="2000" dirty="0">
                <a:solidFill>
                  <a:schemeClr val="accent1">
                    <a:lumMod val="50000"/>
                  </a:schemeClr>
                </a:solidFill>
              </a:rPr>
              <a:t>9 miljoni </a:t>
            </a:r>
            <a:r>
              <a:rPr lang="lv-LV" sz="2000" dirty="0">
                <a:solidFill>
                  <a:schemeClr val="accent1">
                    <a:lumMod val="50000"/>
                  </a:schemeClr>
                </a:solidFill>
              </a:rPr>
              <a:t>EUR gadā </a:t>
            </a:r>
          </a:p>
          <a:p>
            <a:pPr>
              <a:defRPr/>
            </a:pPr>
            <a:r>
              <a:rPr lang="lv-LV" sz="2000" b="1" dirty="0" smtClean="0">
                <a:solidFill>
                  <a:schemeClr val="accent1">
                    <a:lumMod val="50000"/>
                  </a:schemeClr>
                </a:solidFill>
              </a:rPr>
              <a:t>Programmas ietvaros atbalstāmās aktivitātes – </a:t>
            </a:r>
            <a:r>
              <a:rPr lang="lv-LV" sz="2000" dirty="0">
                <a:solidFill>
                  <a:schemeClr val="accent1">
                    <a:lumMod val="50000"/>
                  </a:schemeClr>
                </a:solidFill>
              </a:rPr>
              <a:t>mobilitātes, projekti, tīklojumi</a:t>
            </a:r>
          </a:p>
          <a:p>
            <a:pPr>
              <a:defRPr/>
            </a:pPr>
            <a:r>
              <a:rPr lang="lv-LV" sz="2000" b="1" dirty="0" smtClean="0">
                <a:solidFill>
                  <a:schemeClr val="accent1">
                    <a:lumMod val="50000"/>
                  </a:schemeClr>
                </a:solidFill>
              </a:rPr>
              <a:t>Projektu iesniedzēji</a:t>
            </a:r>
            <a:r>
              <a:rPr lang="lv-LV" sz="2000" i="1" dirty="0" smtClean="0">
                <a:solidFill>
                  <a:schemeClr val="accent1">
                    <a:lumMod val="50000"/>
                  </a:schemeClr>
                </a:solidFill>
              </a:rPr>
              <a:t> – </a:t>
            </a:r>
            <a:r>
              <a:rPr lang="lv-LV" sz="2000" dirty="0" smtClean="0">
                <a:solidFill>
                  <a:schemeClr val="accent1">
                    <a:lumMod val="50000"/>
                  </a:schemeClr>
                </a:solidFill>
              </a:rPr>
              <a:t>tikai juridiskas personas </a:t>
            </a:r>
            <a:r>
              <a:rPr lang="lv-LV" sz="2000" dirty="0">
                <a:solidFill>
                  <a:schemeClr val="accent1">
                    <a:lumMod val="50000"/>
                  </a:schemeClr>
                </a:solidFill>
              </a:rPr>
              <a:t>(</a:t>
            </a:r>
            <a:r>
              <a:rPr lang="lv-LV" sz="2000" dirty="0" smtClean="0">
                <a:solidFill>
                  <a:schemeClr val="accent1">
                    <a:lumMod val="50000"/>
                  </a:schemeClr>
                </a:solidFill>
              </a:rPr>
              <a:t>organizācijas, </a:t>
            </a:r>
            <a:r>
              <a:rPr lang="lv-LV" sz="2000" dirty="0">
                <a:solidFill>
                  <a:schemeClr val="accent1">
                    <a:lumMod val="50000"/>
                  </a:schemeClr>
                </a:solidFill>
              </a:rPr>
              <a:t>kuru galvenais darbības mērķis ir izglītības vai mūžizglītības īstenošana, kā arī izglītības vai mūžizglītības sfērā </a:t>
            </a:r>
            <a:r>
              <a:rPr lang="lv-LV" sz="2000" dirty="0" smtClean="0">
                <a:solidFill>
                  <a:schemeClr val="accent1">
                    <a:lumMod val="50000"/>
                  </a:schemeClr>
                </a:solidFill>
              </a:rPr>
              <a:t>strādājošie)</a:t>
            </a:r>
          </a:p>
          <a:p>
            <a:pPr>
              <a:defRPr/>
            </a:pPr>
            <a:r>
              <a:rPr lang="lv-LV" sz="2000" b="1" dirty="0" smtClean="0">
                <a:solidFill>
                  <a:schemeClr val="accent1">
                    <a:lumMod val="50000"/>
                  </a:schemeClr>
                </a:solidFill>
              </a:rPr>
              <a:t>Projektu īstenošana </a:t>
            </a:r>
            <a:r>
              <a:rPr lang="lv-LV" sz="2000" dirty="0" smtClean="0">
                <a:solidFill>
                  <a:schemeClr val="accent1">
                    <a:lumMod val="50000"/>
                  </a:schemeClr>
                </a:solidFill>
              </a:rPr>
              <a:t>– tikai kopā ar organizācijām no programmas dalībvalstīm (</a:t>
            </a:r>
            <a:r>
              <a:rPr lang="lv-LV" sz="2000" i="1" dirty="0">
                <a:solidFill>
                  <a:schemeClr val="accent1">
                    <a:lumMod val="50000"/>
                  </a:schemeClr>
                </a:solidFill>
              </a:rPr>
              <a:t>a</a:t>
            </a:r>
            <a:r>
              <a:rPr lang="lv-LV" sz="2000" i="1" dirty="0" smtClean="0">
                <a:solidFill>
                  <a:schemeClr val="accent1">
                    <a:lumMod val="50000"/>
                  </a:schemeClr>
                </a:solidFill>
              </a:rPr>
              <a:t>tslēgas </a:t>
            </a:r>
            <a:r>
              <a:rPr lang="lv-LV" sz="2000" i="1" dirty="0">
                <a:solidFill>
                  <a:schemeClr val="accent1">
                    <a:lumMod val="50000"/>
                  </a:schemeClr>
                </a:solidFill>
              </a:rPr>
              <a:t>vārds </a:t>
            </a:r>
            <a:r>
              <a:rPr lang="lv-LV" sz="2000" dirty="0" smtClean="0">
                <a:solidFill>
                  <a:schemeClr val="accent1">
                    <a:lumMod val="50000"/>
                  </a:schemeClr>
                </a:solidFill>
              </a:rPr>
              <a:t>– </a:t>
            </a:r>
            <a:r>
              <a:rPr lang="lv-LV" sz="2000" b="1" dirty="0" smtClean="0">
                <a:solidFill>
                  <a:schemeClr val="accent1">
                    <a:lumMod val="50000"/>
                  </a:schemeClr>
                </a:solidFill>
              </a:rPr>
              <a:t>SADARBĪBA)</a:t>
            </a:r>
          </a:p>
          <a:p>
            <a:pPr lvl="1" algn="just">
              <a:spcBef>
                <a:spcPts val="1200"/>
              </a:spcBef>
              <a:defRPr/>
            </a:pPr>
            <a:r>
              <a:rPr lang="lv-LV" sz="1600" i="1" u="sng" dirty="0">
                <a:solidFill>
                  <a:schemeClr val="accent1">
                    <a:lumMod val="50000"/>
                  </a:schemeClr>
                </a:solidFill>
              </a:rPr>
              <a:t>Projektiem un tīkliem </a:t>
            </a:r>
            <a:r>
              <a:rPr lang="lv-LV" sz="1600" dirty="0">
                <a:solidFill>
                  <a:schemeClr val="accent1">
                    <a:lumMod val="50000"/>
                  </a:schemeClr>
                </a:solidFill>
              </a:rPr>
              <a:t>– vismaz trīs sadarbības partneri no trim dažādām dalībvalstīm (</a:t>
            </a:r>
            <a:r>
              <a:rPr lang="lv-LV" sz="1600" dirty="0" smtClean="0">
                <a:solidFill>
                  <a:schemeClr val="accent1">
                    <a:lumMod val="50000"/>
                  </a:schemeClr>
                </a:solidFill>
              </a:rPr>
              <a:t>iesniedzējs + 2 </a:t>
            </a:r>
            <a:r>
              <a:rPr lang="lv-LV" sz="1600" dirty="0">
                <a:solidFill>
                  <a:schemeClr val="accent1">
                    <a:lumMod val="50000"/>
                  </a:schemeClr>
                </a:solidFill>
              </a:rPr>
              <a:t>sadarbības partneri)</a:t>
            </a:r>
          </a:p>
          <a:p>
            <a:pPr lvl="1" algn="just">
              <a:spcBef>
                <a:spcPts val="1200"/>
              </a:spcBef>
              <a:defRPr/>
            </a:pPr>
            <a:r>
              <a:rPr lang="lv-LV" sz="1600" i="1" u="sng" dirty="0" err="1">
                <a:solidFill>
                  <a:schemeClr val="accent1">
                    <a:lumMod val="50000"/>
                  </a:schemeClr>
                </a:solidFill>
              </a:rPr>
              <a:t>Mobilitāšu</a:t>
            </a:r>
            <a:r>
              <a:rPr lang="lv-LV" sz="1600" i="1" u="sng" dirty="0">
                <a:solidFill>
                  <a:schemeClr val="accent1">
                    <a:lumMod val="50000"/>
                  </a:schemeClr>
                </a:solidFill>
              </a:rPr>
              <a:t> aktivitātēm</a:t>
            </a:r>
            <a:r>
              <a:rPr lang="lv-LV" sz="1600" dirty="0">
                <a:solidFill>
                  <a:schemeClr val="accent1">
                    <a:lumMod val="50000"/>
                  </a:schemeClr>
                </a:solidFill>
              </a:rPr>
              <a:t> – vismaz divi sadarbības partneri no divām dalībvalstīm (</a:t>
            </a:r>
            <a:r>
              <a:rPr lang="lv-LV" sz="1600" dirty="0" smtClean="0">
                <a:solidFill>
                  <a:schemeClr val="accent1">
                    <a:lumMod val="50000"/>
                  </a:schemeClr>
                </a:solidFill>
              </a:rPr>
              <a:t>iesniedzējs + 1 </a:t>
            </a:r>
            <a:r>
              <a:rPr lang="lv-LV" sz="1600" dirty="0">
                <a:solidFill>
                  <a:schemeClr val="accent1">
                    <a:lumMod val="50000"/>
                  </a:schemeClr>
                </a:solidFill>
              </a:rPr>
              <a:t>sadarbības partneris</a:t>
            </a:r>
            <a:r>
              <a:rPr lang="lv-LV" sz="1600" dirty="0" smtClean="0">
                <a:solidFill>
                  <a:schemeClr val="accent1">
                    <a:lumMod val="50000"/>
                  </a:schemeClr>
                </a:solidFill>
              </a:rPr>
              <a:t>)</a:t>
            </a:r>
            <a:endParaRPr lang="lv-LV" sz="2000" b="1" dirty="0" smtClean="0">
              <a:solidFill>
                <a:schemeClr val="accent1">
                  <a:lumMod val="50000"/>
                </a:schemeClr>
              </a:solidFill>
            </a:endParaRPr>
          </a:p>
          <a:p>
            <a:pPr>
              <a:defRPr/>
            </a:pPr>
            <a:r>
              <a:rPr lang="lv-LV" sz="2000" b="1" dirty="0" smtClean="0">
                <a:solidFill>
                  <a:schemeClr val="accent1">
                    <a:lumMod val="50000"/>
                  </a:schemeClr>
                </a:solidFill>
              </a:rPr>
              <a:t>Atbalsta intensitāte – </a:t>
            </a:r>
            <a:r>
              <a:rPr lang="lv-LV" sz="2000" dirty="0" smtClean="0">
                <a:solidFill>
                  <a:schemeClr val="accent1">
                    <a:lumMod val="50000"/>
                  </a:schemeClr>
                </a:solidFill>
              </a:rPr>
              <a:t>50%-100% no attiecināmajām izmaksām</a:t>
            </a:r>
            <a:endParaRPr lang="lv-LV" sz="2000" dirty="0">
              <a:solidFill>
                <a:schemeClr val="accent1">
                  <a:lumMod val="50000"/>
                </a:schemeClr>
              </a:solidFill>
            </a:endParaRPr>
          </a:p>
          <a:p>
            <a:pPr>
              <a:buFontTx/>
              <a:buNone/>
              <a:defRPr/>
            </a:pPr>
            <a:endParaRPr lang="lv-LV" sz="1800" b="1" dirty="0">
              <a:solidFill>
                <a:schemeClr val="accent1">
                  <a:lumMod val="50000"/>
                </a:schemeClr>
              </a:solidFill>
            </a:endParaRPr>
          </a:p>
          <a:p>
            <a:pPr>
              <a:buFontTx/>
              <a:buNone/>
              <a:defRPr/>
            </a:pPr>
            <a:endParaRPr lang="lv-LV" sz="1800" dirty="0">
              <a:solidFill>
                <a:schemeClr val="accent1">
                  <a:lumMod val="50000"/>
                </a:schemeClr>
              </a:solidFill>
            </a:endParaRPr>
          </a:p>
          <a:p>
            <a:pPr marL="268288" indent="-268288">
              <a:buClr>
                <a:srgbClr val="DB2D93"/>
              </a:buClr>
              <a:buNone/>
              <a:defRPr/>
            </a:pPr>
            <a:endParaRPr lang="lv-LV" sz="1800" dirty="0">
              <a:solidFill>
                <a:schemeClr val="accent1">
                  <a:lumMod val="50000"/>
                </a:schemeClr>
              </a:solidFill>
            </a:endParaRPr>
          </a:p>
          <a:p>
            <a:pPr>
              <a:buClr>
                <a:srgbClr val="DB2D93"/>
              </a:buClr>
              <a:defRPr/>
            </a:pPr>
            <a:endParaRPr lang="lv-LV" sz="1800" dirty="0">
              <a:solidFill>
                <a:schemeClr val="accent1">
                  <a:lumMod val="50000"/>
                </a:schemeClr>
              </a:solidFill>
              <a:cs typeface="Arial" pitchFamily="34" charset="0"/>
            </a:endParaRPr>
          </a:p>
          <a:p>
            <a:pPr>
              <a:buFontTx/>
              <a:buNone/>
              <a:defRPr/>
            </a:pPr>
            <a:endParaRPr lang="lv-LV" sz="1800" dirty="0">
              <a:solidFill>
                <a:schemeClr val="accent1">
                  <a:lumMod val="50000"/>
                </a:schemeClr>
              </a:solidFill>
            </a:endParaRPr>
          </a:p>
        </p:txBody>
      </p:sp>
      <p:pic>
        <p:nvPicPr>
          <p:cNvPr id="19460" name="Picture 5"/>
          <p:cNvPicPr>
            <a:picLocks noChangeAspect="1" noChangeArrowheads="1"/>
          </p:cNvPicPr>
          <p:nvPr/>
        </p:nvPicPr>
        <p:blipFill>
          <a:blip r:embed="rId4" cstate="print"/>
          <a:srcRect/>
          <a:stretch>
            <a:fillRect/>
          </a:stretch>
        </p:blipFill>
        <p:spPr bwMode="auto">
          <a:xfrm>
            <a:off x="9411737" y="5808664"/>
            <a:ext cx="1925638" cy="500062"/>
          </a:xfrm>
          <a:prstGeom prst="rect">
            <a:avLst/>
          </a:prstGeom>
          <a:noFill/>
          <a:ln w="12700">
            <a:noFill/>
            <a:miter lim="800000"/>
            <a:headEnd/>
            <a:tailEnd/>
          </a:ln>
        </p:spPr>
      </p:pic>
    </p:spTree>
    <p:extLst>
      <p:ext uri="{BB962C8B-B14F-4D97-AF65-F5344CB8AC3E}">
        <p14:creationId xmlns:p14="http://schemas.microsoft.com/office/powerpoint/2010/main" xmlns="" val="3422134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496362"/>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1800" y="1268760"/>
            <a:ext cx="3813175" cy="4419600"/>
          </a:xfrm>
          <a:prstGeom prst="rect">
            <a:avLst/>
          </a:prstGeom>
          <a:noFill/>
          <a:ln w="12700">
            <a:noFill/>
            <a:miter lim="800000"/>
            <a:headEnd/>
            <a:tailEnd/>
          </a:ln>
        </p:spPr>
      </p:pic>
      <p:sp>
        <p:nvSpPr>
          <p:cNvPr id="2" name="Content Placeholder 1"/>
          <p:cNvSpPr>
            <a:spLocks noGrp="1"/>
          </p:cNvSpPr>
          <p:nvPr>
            <p:ph idx="1"/>
          </p:nvPr>
        </p:nvSpPr>
        <p:spPr>
          <a:xfrm>
            <a:off x="838200" y="1268760"/>
            <a:ext cx="10515600" cy="4908203"/>
          </a:xfrm>
        </p:spPr>
        <p:txBody>
          <a:bodyPr/>
          <a:lstStyle/>
          <a:p>
            <a:pPr marL="687600" lvl="2" indent="-230400" algn="just">
              <a:lnSpc>
                <a:spcPct val="112000"/>
              </a:lnSpc>
              <a:buClr>
                <a:srgbClr val="000000"/>
              </a:buClr>
              <a:buSzPct val="45000"/>
              <a:buFont typeface="Wingdings" panose="05000000000000000000" pitchFamily="2" charset="2"/>
              <a:buChar char="v"/>
            </a:pPr>
            <a:r>
              <a:rPr lang="lv-LV" sz="1800" b="1" u="sng" dirty="0">
                <a:solidFill>
                  <a:schemeClr val="accent1">
                    <a:lumMod val="50000"/>
                  </a:schemeClr>
                </a:solidFill>
              </a:rPr>
              <a:t>Projektu iesniedzēji</a:t>
            </a:r>
            <a:r>
              <a:rPr lang="lv-LV" sz="1800" dirty="0">
                <a:solidFill>
                  <a:schemeClr val="accent1">
                    <a:lumMod val="50000"/>
                  </a:schemeClr>
                </a:solidFill>
              </a:rPr>
              <a:t> var būt </a:t>
            </a:r>
            <a:r>
              <a:rPr lang="lv-LV" altLang="lv-LV" sz="1800" dirty="0">
                <a:solidFill>
                  <a:schemeClr val="accent1">
                    <a:lumMod val="50000"/>
                  </a:schemeClr>
                </a:solidFill>
              </a:rPr>
              <a:t>pirmsskolas iestādes, sākumskola/pamatskola/vidusskola,  profesionālās izglītības iestāde, kultūras skolas (mūzikas un mākslas skolas), kas īsteno valsts apstiprinātu </a:t>
            </a:r>
            <a:r>
              <a:rPr lang="lv-LV" altLang="lv-LV" sz="1800" dirty="0" smtClean="0">
                <a:solidFill>
                  <a:schemeClr val="accent1">
                    <a:lumMod val="50000"/>
                  </a:schemeClr>
                </a:solidFill>
              </a:rPr>
              <a:t>programmu</a:t>
            </a:r>
          </a:p>
          <a:p>
            <a:pPr lvl="1" algn="just">
              <a:lnSpc>
                <a:spcPct val="112000"/>
              </a:lnSpc>
              <a:spcAft>
                <a:spcPts val="500"/>
              </a:spcAft>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Atbalstāmās aktivitātes </a:t>
            </a:r>
            <a:r>
              <a:rPr lang="lv-LV" altLang="lv-LV" sz="1800" dirty="0" smtClean="0">
                <a:solidFill>
                  <a:schemeClr val="accent1">
                    <a:lumMod val="50000"/>
                  </a:schemeClr>
                </a:solidFill>
              </a:rPr>
              <a:t>– </a:t>
            </a:r>
            <a:r>
              <a:rPr lang="lv-LV" altLang="lv-LV" sz="1800" b="1" dirty="0">
                <a:solidFill>
                  <a:schemeClr val="accent1">
                    <a:lumMod val="50000"/>
                  </a:schemeClr>
                </a:solidFill>
              </a:rPr>
              <a:t>m</a:t>
            </a:r>
            <a:r>
              <a:rPr lang="lv-LV" altLang="lv-LV" sz="1800" b="1" dirty="0" smtClean="0">
                <a:solidFill>
                  <a:schemeClr val="accent1">
                    <a:lumMod val="50000"/>
                  </a:schemeClr>
                </a:solidFill>
              </a:rPr>
              <a:t>obilitātes</a:t>
            </a:r>
            <a:r>
              <a:rPr lang="lv-LV" altLang="lv-LV" sz="1800" dirty="0" smtClean="0">
                <a:solidFill>
                  <a:schemeClr val="accent1">
                    <a:lumMod val="50000"/>
                  </a:schemeClr>
                </a:solidFill>
              </a:rPr>
              <a:t> (</a:t>
            </a:r>
            <a:r>
              <a:rPr lang="lv-LV" altLang="lv-LV" sz="1800" dirty="0">
                <a:solidFill>
                  <a:schemeClr val="accent1">
                    <a:lumMod val="50000"/>
                  </a:schemeClr>
                </a:solidFill>
              </a:rPr>
              <a:t>klašu apmaiņa, vidusskolu skolēnu/profesionālās izglītības iestāžu audzēkņu apmaiņa teorētiskajām apmācībām, vidusskolu skolēnu apmaiņa un profesionālās izglītības skolu audzēkņu darba prakse, skolotāju un pedagoģiskā personāla apmaiņa, sagatavošanas vizītes)</a:t>
            </a:r>
            <a:r>
              <a:rPr lang="lv-LV" altLang="lv-LV" sz="1800" dirty="0" smtClean="0">
                <a:solidFill>
                  <a:schemeClr val="accent1">
                    <a:lumMod val="50000"/>
                  </a:schemeClr>
                </a:solidFill>
              </a:rPr>
              <a:t>, </a:t>
            </a:r>
            <a:r>
              <a:rPr lang="lv-LV" altLang="lv-LV" sz="1800" b="1" dirty="0" smtClean="0">
                <a:solidFill>
                  <a:schemeClr val="accent1">
                    <a:lumMod val="50000"/>
                  </a:schemeClr>
                </a:solidFill>
              </a:rPr>
              <a:t>tīklojumi, sadarbības projekti</a:t>
            </a:r>
          </a:p>
          <a:p>
            <a:pPr lvl="1" algn="just">
              <a:lnSpc>
                <a:spcPct val="112000"/>
              </a:lnSpc>
              <a:spcAft>
                <a:spcPts val="500"/>
              </a:spcAft>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Partnerība</a:t>
            </a:r>
          </a:p>
          <a:p>
            <a:pPr lvl="2" algn="just">
              <a:lnSpc>
                <a:spcPct val="112000"/>
              </a:lnSpc>
              <a:spcBef>
                <a:spcPts val="0"/>
              </a:spcBef>
              <a:buClr>
                <a:srgbClr val="000000"/>
              </a:buClr>
              <a:buSzPct val="45000"/>
              <a:buFont typeface="Wingdings" panose="05000000000000000000" pitchFamily="2" charset="2"/>
              <a:buChar char="v"/>
            </a:pPr>
            <a:r>
              <a:rPr lang="lv-LV" altLang="lv-LV" sz="1600" dirty="0" err="1">
                <a:solidFill>
                  <a:schemeClr val="accent1">
                    <a:lumMod val="50000"/>
                  </a:schemeClr>
                </a:solidFill>
              </a:rPr>
              <a:t>Mobilitātēm</a:t>
            </a:r>
            <a:r>
              <a:rPr lang="lv-LV" altLang="lv-LV" sz="1600" dirty="0">
                <a:solidFill>
                  <a:schemeClr val="accent1">
                    <a:lumMod val="50000"/>
                  </a:schemeClr>
                </a:solidFill>
              </a:rPr>
              <a:t> - v</a:t>
            </a:r>
            <a:r>
              <a:rPr lang="lv-LV" altLang="lv-LV" sz="1600" dirty="0" smtClean="0">
                <a:solidFill>
                  <a:schemeClr val="accent1">
                    <a:lumMod val="50000"/>
                  </a:schemeClr>
                </a:solidFill>
              </a:rPr>
              <a:t>ismaz </a:t>
            </a:r>
            <a:r>
              <a:rPr lang="lv-LV" altLang="lv-LV" sz="1600" dirty="0">
                <a:solidFill>
                  <a:schemeClr val="accent1">
                    <a:lumMod val="50000"/>
                  </a:schemeClr>
                </a:solidFill>
              </a:rPr>
              <a:t>1 partneris - izglītības iestāde no citas programmas </a:t>
            </a:r>
            <a:r>
              <a:rPr lang="lv-LV" altLang="lv-LV" sz="1600" dirty="0" smtClean="0">
                <a:solidFill>
                  <a:schemeClr val="accent1">
                    <a:lumMod val="50000"/>
                  </a:schemeClr>
                </a:solidFill>
              </a:rPr>
              <a:t>dalībvalsts</a:t>
            </a:r>
          </a:p>
          <a:p>
            <a:pPr lvl="2" algn="just">
              <a:lnSpc>
                <a:spcPct val="112000"/>
              </a:lnSpc>
              <a:spcBef>
                <a:spcPts val="0"/>
              </a:spcBef>
              <a:buClr>
                <a:srgbClr val="000000"/>
              </a:buClr>
              <a:buSzPct val="45000"/>
              <a:buFont typeface="Wingdings" panose="05000000000000000000" pitchFamily="2" charset="2"/>
              <a:buChar char="v"/>
            </a:pPr>
            <a:r>
              <a:rPr lang="lv-LV" altLang="lv-LV" sz="1600" dirty="0" smtClean="0">
                <a:solidFill>
                  <a:schemeClr val="accent1">
                    <a:lumMod val="50000"/>
                  </a:schemeClr>
                </a:solidFill>
              </a:rPr>
              <a:t>Tīklojumiem, sadarbības projektiem - </a:t>
            </a:r>
            <a:r>
              <a:rPr lang="lv-LV" altLang="lv-LV" sz="1600" dirty="0">
                <a:solidFill>
                  <a:schemeClr val="accent1">
                    <a:lumMod val="50000"/>
                  </a:schemeClr>
                </a:solidFill>
              </a:rPr>
              <a:t>v</a:t>
            </a:r>
            <a:r>
              <a:rPr lang="lv-LV" sz="1600" dirty="0" smtClean="0">
                <a:solidFill>
                  <a:schemeClr val="accent1">
                    <a:lumMod val="50000"/>
                  </a:schemeClr>
                </a:solidFill>
              </a:rPr>
              <a:t>ismaz </a:t>
            </a:r>
            <a:r>
              <a:rPr lang="lv-LV" sz="1600" dirty="0">
                <a:solidFill>
                  <a:schemeClr val="accent1">
                    <a:lumMod val="50000"/>
                  </a:schemeClr>
                </a:solidFill>
              </a:rPr>
              <a:t>2 partneri - izglītības iestādes no </a:t>
            </a:r>
            <a:r>
              <a:rPr lang="lv-LV" sz="1600" dirty="0" smtClean="0">
                <a:solidFill>
                  <a:schemeClr val="accent1">
                    <a:lumMod val="50000"/>
                  </a:schemeClr>
                </a:solidFill>
              </a:rPr>
              <a:t>2 dažādām </a:t>
            </a:r>
            <a:r>
              <a:rPr lang="lv-LV" sz="1600" dirty="0">
                <a:solidFill>
                  <a:schemeClr val="accent1">
                    <a:lumMod val="50000"/>
                  </a:schemeClr>
                </a:solidFill>
              </a:rPr>
              <a:t>programmas </a:t>
            </a:r>
            <a:r>
              <a:rPr lang="lv-LV" sz="1600" dirty="0" smtClean="0">
                <a:solidFill>
                  <a:schemeClr val="accent1">
                    <a:lumMod val="50000"/>
                  </a:schemeClr>
                </a:solidFill>
              </a:rPr>
              <a:t>dalībvalstīm</a:t>
            </a:r>
          </a:p>
          <a:p>
            <a:pPr marL="687600" lvl="2" algn="just">
              <a:lnSpc>
                <a:spcPct val="112000"/>
              </a:lnSpc>
              <a:spcBef>
                <a:spcPts val="0"/>
              </a:spcBef>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Atbalsta intensitāte</a:t>
            </a:r>
          </a:p>
          <a:p>
            <a:pPr marL="1144800" lvl="3" algn="just">
              <a:lnSpc>
                <a:spcPct val="112000"/>
              </a:lnSpc>
              <a:spcBef>
                <a:spcPts val="0"/>
              </a:spcBef>
              <a:buClr>
                <a:srgbClr val="000000"/>
              </a:buClr>
              <a:buSzPct val="45000"/>
              <a:buFont typeface="Wingdings" panose="05000000000000000000" pitchFamily="2" charset="2"/>
              <a:buChar char="v"/>
            </a:pPr>
            <a:r>
              <a:rPr lang="lv-LV" altLang="lv-LV" sz="1600" dirty="0" err="1">
                <a:solidFill>
                  <a:schemeClr val="accent1">
                    <a:lumMod val="50000"/>
                  </a:schemeClr>
                </a:solidFill>
              </a:rPr>
              <a:t>Mobilitātēm</a:t>
            </a:r>
            <a:r>
              <a:rPr lang="lv-LV" altLang="lv-LV" sz="1600" dirty="0">
                <a:solidFill>
                  <a:schemeClr val="accent1">
                    <a:lumMod val="50000"/>
                  </a:schemeClr>
                </a:solidFill>
              </a:rPr>
              <a:t> – 100% apmērā no Nordplus līdzekļiem skolēnu ceļa izdevumu, skolotāju ceļa un uzturēšanās izdevumus segšanai saskaņā ar noteiktajām </a:t>
            </a:r>
            <a:r>
              <a:rPr lang="lv-LV" altLang="lv-LV" sz="1600" dirty="0" smtClean="0">
                <a:solidFill>
                  <a:schemeClr val="accent1">
                    <a:lumMod val="50000"/>
                  </a:schemeClr>
                </a:solidFill>
              </a:rPr>
              <a:t>likmēm</a:t>
            </a:r>
          </a:p>
          <a:p>
            <a:pPr marL="1144800" lvl="3" algn="just">
              <a:lnSpc>
                <a:spcPct val="112000"/>
              </a:lnSpc>
              <a:spcBef>
                <a:spcPts val="0"/>
              </a:spcBef>
              <a:buClr>
                <a:srgbClr val="000000"/>
              </a:buClr>
              <a:buSzPct val="45000"/>
              <a:buFont typeface="Wingdings" panose="05000000000000000000" pitchFamily="2" charset="2"/>
              <a:buChar char="v"/>
            </a:pPr>
            <a:r>
              <a:rPr lang="lv-LV" altLang="lv-LV" sz="1600" dirty="0">
                <a:solidFill>
                  <a:schemeClr val="accent1">
                    <a:lumMod val="50000"/>
                  </a:schemeClr>
                </a:solidFill>
              </a:rPr>
              <a:t>Tīklojumiem, sadarbības projektiem </a:t>
            </a:r>
            <a:r>
              <a:rPr lang="lv-LV" altLang="lv-LV" sz="1600" dirty="0" smtClean="0">
                <a:solidFill>
                  <a:schemeClr val="accent1">
                    <a:lumMod val="50000"/>
                  </a:schemeClr>
                </a:solidFill>
              </a:rPr>
              <a:t>- </a:t>
            </a:r>
            <a:r>
              <a:rPr lang="lv-LV" altLang="lv-LV" sz="1600" dirty="0">
                <a:solidFill>
                  <a:schemeClr val="accent1">
                    <a:lumMod val="50000"/>
                  </a:schemeClr>
                </a:solidFill>
              </a:rPr>
              <a:t>f</a:t>
            </a:r>
            <a:r>
              <a:rPr lang="lv-LV" sz="1600" dirty="0">
                <a:solidFill>
                  <a:schemeClr val="accent1">
                    <a:lumMod val="50000"/>
                  </a:schemeClr>
                </a:solidFill>
              </a:rPr>
              <a:t>inansējums no Nordplus līdzekļiem 75% apmērā, 25% projekta īstenotāju līdzfinansējums</a:t>
            </a:r>
            <a:endParaRPr lang="lv-LV" altLang="lv-LV" sz="1600" dirty="0">
              <a:solidFill>
                <a:schemeClr val="accent1">
                  <a:lumMod val="50000"/>
                </a:schemeClr>
              </a:solidFill>
            </a:endParaRPr>
          </a:p>
          <a:p>
            <a:pPr marL="1144800" lvl="3" algn="just">
              <a:lnSpc>
                <a:spcPct val="112000"/>
              </a:lnSpc>
              <a:spcBef>
                <a:spcPts val="0"/>
              </a:spcBef>
              <a:buClr>
                <a:srgbClr val="000000"/>
              </a:buClr>
              <a:buSzPct val="45000"/>
              <a:buFont typeface="Wingdings" panose="05000000000000000000" pitchFamily="2" charset="2"/>
              <a:buChar char="v"/>
            </a:pPr>
            <a:endParaRPr lang="lv-LV" altLang="lv-LV" sz="1600" b="1" u="sng" dirty="0">
              <a:solidFill>
                <a:schemeClr val="accent1">
                  <a:lumMod val="50000"/>
                </a:schemeClr>
              </a:solidFill>
            </a:endParaRPr>
          </a:p>
          <a:p>
            <a:pPr marL="285750" lvl="1" indent="-285750">
              <a:lnSpc>
                <a:spcPct val="112000"/>
              </a:lnSpc>
              <a:buClr>
                <a:srgbClr val="000000"/>
              </a:buClr>
              <a:buSzPct val="45000"/>
            </a:pPr>
            <a:endParaRPr lang="lv-LV" altLang="lv-LV" sz="1800" dirty="0" smtClean="0">
              <a:solidFill>
                <a:schemeClr val="accent1">
                  <a:lumMod val="50000"/>
                </a:schemeClr>
              </a:solidFill>
            </a:endParaRPr>
          </a:p>
          <a:p>
            <a:pPr lvl="1">
              <a:lnSpc>
                <a:spcPct val="112000"/>
              </a:lnSpc>
              <a:buClr>
                <a:srgbClr val="000000"/>
              </a:buClr>
              <a:buSzPct val="45000"/>
              <a:buFont typeface="Wingdings" panose="05000000000000000000" pitchFamily="2" charset="2"/>
              <a:buChar char="v"/>
            </a:pPr>
            <a:endParaRPr lang="lv-LV" altLang="lv-LV" sz="1800" dirty="0">
              <a:solidFill>
                <a:schemeClr val="accent1">
                  <a:lumMod val="50000"/>
                </a:schemeClr>
              </a:solidFill>
            </a:endParaRPr>
          </a:p>
          <a:p>
            <a:pPr marL="285750" lvl="2" indent="-285750">
              <a:defRPr/>
            </a:pPr>
            <a:endParaRPr lang="lv-LV" sz="1800" dirty="0">
              <a:solidFill>
                <a:schemeClr val="accent1">
                  <a:lumMod val="50000"/>
                </a:schemeClr>
              </a:solidFill>
            </a:endParaRPr>
          </a:p>
        </p:txBody>
      </p:sp>
      <p:sp>
        <p:nvSpPr>
          <p:cNvPr id="3" name="Title 2"/>
          <p:cNvSpPr>
            <a:spLocks noGrp="1"/>
          </p:cNvSpPr>
          <p:nvPr>
            <p:ph type="title"/>
          </p:nvPr>
        </p:nvSpPr>
        <p:spPr>
          <a:xfrm>
            <a:off x="1620570" y="274638"/>
            <a:ext cx="9614780" cy="1143000"/>
          </a:xfrm>
        </p:spPr>
        <p:txBody>
          <a:bodyPr>
            <a:normAutofit/>
          </a:bodyPr>
          <a:lstStyle/>
          <a:p>
            <a:pPr algn="ctr"/>
            <a:r>
              <a:rPr lang="lv-LV" sz="4000" b="1" i="1" dirty="0" smtClean="0">
                <a:solidFill>
                  <a:srgbClr val="0B7D91"/>
                </a:solidFill>
                <a:sym typeface="Dancer-Light" pitchFamily="2" charset="0"/>
              </a:rPr>
              <a:t>Jauniešu izglītības</a:t>
            </a:r>
            <a:r>
              <a:rPr lang="en-GB" sz="4000" b="1" i="1" dirty="0" smtClean="0">
                <a:solidFill>
                  <a:srgbClr val="0B7D91"/>
                </a:solidFill>
                <a:sym typeface="Dancer-Light" pitchFamily="2" charset="0"/>
              </a:rPr>
              <a:t> </a:t>
            </a:r>
            <a:r>
              <a:rPr lang="lv-LV" sz="4000" b="1" i="1" dirty="0">
                <a:solidFill>
                  <a:srgbClr val="0B7D91"/>
                </a:solidFill>
                <a:sym typeface="Dancer-Light" pitchFamily="2" charset="0"/>
              </a:rPr>
              <a:t>programma </a:t>
            </a:r>
            <a:endParaRPr lang="lv-LV" sz="4000" b="1" i="1" dirty="0">
              <a:solidFill>
                <a:srgbClr val="0B7D91"/>
              </a:solidFill>
            </a:endParaRPr>
          </a:p>
        </p:txBody>
      </p:sp>
      <p:pic>
        <p:nvPicPr>
          <p:cNvPr id="4" name="Picture 5"/>
          <p:cNvPicPr>
            <a:picLocks noChangeAspect="1" noChangeArrowheads="1"/>
          </p:cNvPicPr>
          <p:nvPr/>
        </p:nvPicPr>
        <p:blipFill>
          <a:blip r:embed="rId4" cstate="print"/>
          <a:srcRect/>
          <a:stretch>
            <a:fillRect/>
          </a:stretch>
        </p:blipFill>
        <p:spPr bwMode="auto">
          <a:xfrm>
            <a:off x="9663552" y="6084888"/>
            <a:ext cx="1925638" cy="500062"/>
          </a:xfrm>
          <a:prstGeom prst="rect">
            <a:avLst/>
          </a:prstGeom>
          <a:noFill/>
          <a:ln w="12700">
            <a:noFill/>
            <a:miter lim="800000"/>
            <a:headEnd/>
            <a:tailEnd/>
          </a:ln>
        </p:spPr>
      </p:pic>
    </p:spTree>
    <p:extLst>
      <p:ext uri="{BB962C8B-B14F-4D97-AF65-F5344CB8AC3E}">
        <p14:creationId xmlns:p14="http://schemas.microsoft.com/office/powerpoint/2010/main" xmlns="" val="1888446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496362"/>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1800" y="1268760"/>
            <a:ext cx="3813175" cy="4419600"/>
          </a:xfrm>
          <a:prstGeom prst="rect">
            <a:avLst/>
          </a:prstGeom>
          <a:noFill/>
          <a:ln w="12700">
            <a:noFill/>
            <a:miter lim="800000"/>
            <a:headEnd/>
            <a:tailEnd/>
          </a:ln>
        </p:spPr>
      </p:pic>
      <p:sp>
        <p:nvSpPr>
          <p:cNvPr id="2" name="Content Placeholder 1"/>
          <p:cNvSpPr>
            <a:spLocks noGrp="1"/>
          </p:cNvSpPr>
          <p:nvPr>
            <p:ph idx="1"/>
          </p:nvPr>
        </p:nvSpPr>
        <p:spPr>
          <a:xfrm>
            <a:off x="838200" y="1268760"/>
            <a:ext cx="10515600" cy="4908203"/>
          </a:xfrm>
        </p:spPr>
        <p:txBody>
          <a:bodyPr>
            <a:normAutofit/>
          </a:bodyPr>
          <a:lstStyle/>
          <a:p>
            <a:pPr lvl="1" algn="just">
              <a:lnSpc>
                <a:spcPct val="112000"/>
              </a:lnSpc>
              <a:buSzPct val="45000"/>
              <a:buFont typeface="Wingdings" pitchFamily="2" charset="2"/>
              <a:buChar char="v"/>
              <a:tabLst>
                <a:tab pos="723900" algn="l"/>
                <a:tab pos="1447800" algn="l"/>
                <a:tab pos="2171700" algn="l"/>
                <a:tab pos="2895600" algn="l"/>
                <a:tab pos="3619500" algn="l"/>
                <a:tab pos="4343400" algn="l"/>
                <a:tab pos="5067300" algn="l"/>
                <a:tab pos="5791200" algn="l"/>
                <a:tab pos="6515100" algn="l"/>
                <a:tab pos="7239000" algn="l"/>
              </a:tabLst>
            </a:pPr>
            <a:r>
              <a:rPr lang="lv-LV" sz="1800" b="1" u="sng" dirty="0">
                <a:solidFill>
                  <a:schemeClr val="accent1">
                    <a:lumMod val="50000"/>
                  </a:schemeClr>
                </a:solidFill>
              </a:rPr>
              <a:t>Projektu iesniedzēji</a:t>
            </a:r>
            <a:r>
              <a:rPr lang="lv-LV" sz="1800" dirty="0">
                <a:solidFill>
                  <a:schemeClr val="accent1">
                    <a:lumMod val="50000"/>
                  </a:schemeClr>
                </a:solidFill>
              </a:rPr>
              <a:t> var būt </a:t>
            </a:r>
            <a:r>
              <a:rPr lang="lv-LV" sz="1800" b="1" dirty="0">
                <a:solidFill>
                  <a:schemeClr val="accent1">
                    <a:lumMod val="50000"/>
                  </a:schemeClr>
                </a:solidFill>
              </a:rPr>
              <a:t>izglītības iestādes</a:t>
            </a:r>
            <a:r>
              <a:rPr lang="lv-LV" sz="1800" dirty="0">
                <a:solidFill>
                  <a:schemeClr val="accent1">
                    <a:lumMod val="50000"/>
                  </a:schemeClr>
                </a:solidFill>
              </a:rPr>
              <a:t>, kas iesaistītas vai nodarbojas ar pieaugušo </a:t>
            </a:r>
            <a:r>
              <a:rPr lang="lv-LV" sz="1800" dirty="0" smtClean="0">
                <a:solidFill>
                  <a:schemeClr val="accent1">
                    <a:lumMod val="50000"/>
                  </a:schemeClr>
                </a:solidFill>
              </a:rPr>
              <a:t>izglītības nodrošināšanu</a:t>
            </a:r>
            <a:r>
              <a:rPr lang="lv-LV" sz="1800" dirty="0">
                <a:solidFill>
                  <a:schemeClr val="accent1">
                    <a:lumMod val="50000"/>
                  </a:schemeClr>
                </a:solidFill>
              </a:rPr>
              <a:t>, tajā skaitā organizācijas, kas </a:t>
            </a:r>
            <a:r>
              <a:rPr lang="lv-LV" sz="1800" dirty="0" smtClean="0">
                <a:solidFill>
                  <a:schemeClr val="accent1">
                    <a:lumMod val="50000"/>
                  </a:schemeClr>
                </a:solidFill>
              </a:rPr>
              <a:t>iesaistītas </a:t>
            </a:r>
            <a:r>
              <a:rPr lang="lv-LV" sz="1800" dirty="0">
                <a:solidFill>
                  <a:schemeClr val="accent1">
                    <a:lumMod val="50000"/>
                  </a:schemeClr>
                </a:solidFill>
              </a:rPr>
              <a:t>izglītības nodrošināšanā pieaugušajiem ar īpašām </a:t>
            </a:r>
            <a:r>
              <a:rPr lang="lv-LV" sz="1800" dirty="0" smtClean="0">
                <a:solidFill>
                  <a:schemeClr val="accent1">
                    <a:lumMod val="50000"/>
                  </a:schemeClr>
                </a:solidFill>
              </a:rPr>
              <a:t>vajadzībām</a:t>
            </a:r>
            <a:r>
              <a:rPr lang="lv-LV" sz="1800" dirty="0">
                <a:solidFill>
                  <a:schemeClr val="accent1">
                    <a:lumMod val="50000"/>
                  </a:schemeClr>
                </a:solidFill>
              </a:rPr>
              <a:t>, kā arī pētniecības organizācijas ar pieredzi un </a:t>
            </a:r>
            <a:r>
              <a:rPr lang="lv-LV" sz="1800" dirty="0" smtClean="0">
                <a:solidFill>
                  <a:schemeClr val="accent1">
                    <a:lumMod val="50000"/>
                  </a:schemeClr>
                </a:solidFill>
              </a:rPr>
              <a:t>specializāciju </a:t>
            </a:r>
            <a:r>
              <a:rPr lang="lv-LV" sz="1800" dirty="0">
                <a:solidFill>
                  <a:schemeClr val="accent1">
                    <a:lumMod val="50000"/>
                  </a:schemeClr>
                </a:solidFill>
              </a:rPr>
              <a:t>pieaugušo </a:t>
            </a:r>
            <a:r>
              <a:rPr lang="lv-LV" sz="1800" dirty="0" smtClean="0">
                <a:solidFill>
                  <a:schemeClr val="accent1">
                    <a:lumMod val="50000"/>
                  </a:schemeClr>
                </a:solidFill>
              </a:rPr>
              <a:t>izglītībā; </a:t>
            </a:r>
            <a:r>
              <a:rPr lang="lv-LV" sz="1800" b="1" dirty="0" smtClean="0">
                <a:solidFill>
                  <a:schemeClr val="accent1">
                    <a:lumMod val="50000"/>
                  </a:schemeClr>
                </a:solidFill>
              </a:rPr>
              <a:t>organizācijas</a:t>
            </a:r>
            <a:r>
              <a:rPr lang="lv-LV" sz="1800" dirty="0">
                <a:solidFill>
                  <a:schemeClr val="accent1">
                    <a:lumMod val="50000"/>
                  </a:schemeClr>
                </a:solidFill>
              </a:rPr>
              <a:t>, kas nodarbojas ar pieaugušo izglītības </a:t>
            </a:r>
            <a:r>
              <a:rPr lang="lv-LV" sz="1800" dirty="0" smtClean="0">
                <a:solidFill>
                  <a:schemeClr val="accent1">
                    <a:lumMod val="50000"/>
                  </a:schemeClr>
                </a:solidFill>
              </a:rPr>
              <a:t>īstenošanu </a:t>
            </a:r>
            <a:r>
              <a:rPr lang="lv-LV" sz="1800" dirty="0">
                <a:solidFill>
                  <a:schemeClr val="accent1">
                    <a:lumMod val="50000"/>
                  </a:schemeClr>
                </a:solidFill>
              </a:rPr>
              <a:t>(asociācijas, uzņēmumi, nevalstiskās </a:t>
            </a:r>
            <a:r>
              <a:rPr lang="lv-LV" sz="1800" dirty="0" smtClean="0">
                <a:solidFill>
                  <a:schemeClr val="accent1">
                    <a:lumMod val="50000"/>
                  </a:schemeClr>
                </a:solidFill>
              </a:rPr>
              <a:t>organizācijas</a:t>
            </a:r>
            <a:r>
              <a:rPr lang="lv-LV" sz="1800" dirty="0">
                <a:solidFill>
                  <a:schemeClr val="accent1">
                    <a:lumMod val="50000"/>
                  </a:schemeClr>
                </a:solidFill>
              </a:rPr>
              <a:t>, un tml</a:t>
            </a:r>
            <a:r>
              <a:rPr lang="lv-LV" sz="1800" dirty="0" smtClean="0">
                <a:solidFill>
                  <a:schemeClr val="accent1">
                    <a:lumMod val="50000"/>
                  </a:schemeClr>
                </a:solidFill>
              </a:rPr>
              <a:t>.)</a:t>
            </a:r>
          </a:p>
          <a:p>
            <a:pPr lvl="1" algn="just">
              <a:lnSpc>
                <a:spcPct val="112000"/>
              </a:lnSpc>
              <a:buSzPct val="45000"/>
              <a:buFont typeface="Wingdings" pitchFamily="2" charset="2"/>
              <a:buChar char="v"/>
              <a:tabLst>
                <a:tab pos="723900" algn="l"/>
                <a:tab pos="1447800" algn="l"/>
                <a:tab pos="2171700" algn="l"/>
                <a:tab pos="2895600" algn="l"/>
                <a:tab pos="3619500" algn="l"/>
                <a:tab pos="4343400" algn="l"/>
                <a:tab pos="5067300" algn="l"/>
                <a:tab pos="5791200" algn="l"/>
                <a:tab pos="6515100" algn="l"/>
                <a:tab pos="7239000" algn="l"/>
              </a:tabLst>
            </a:pPr>
            <a:r>
              <a:rPr lang="lv-LV" altLang="lv-LV" sz="1800" b="1" u="sng" dirty="0" smtClean="0">
                <a:solidFill>
                  <a:schemeClr val="accent1">
                    <a:lumMod val="50000"/>
                  </a:schemeClr>
                </a:solidFill>
              </a:rPr>
              <a:t>Atbalstāmās aktivitātes </a:t>
            </a:r>
            <a:r>
              <a:rPr lang="lv-LV" altLang="lv-LV" sz="1800" dirty="0" smtClean="0">
                <a:solidFill>
                  <a:schemeClr val="accent1">
                    <a:lumMod val="50000"/>
                  </a:schemeClr>
                </a:solidFill>
              </a:rPr>
              <a:t>– </a:t>
            </a:r>
          </a:p>
          <a:p>
            <a:pPr marL="1371600" lvl="4" indent="-457200" algn="just">
              <a:lnSpc>
                <a:spcPct val="112000"/>
              </a:lnSpc>
              <a:buSzPct val="45000"/>
              <a:buFont typeface="Wingdings" pitchFamily="2" charset="2"/>
              <a:buChar char="v"/>
              <a:tabLst>
                <a:tab pos="723900" algn="l"/>
                <a:tab pos="1447800" algn="l"/>
                <a:tab pos="2171700" algn="l"/>
                <a:tab pos="2895600" algn="l"/>
                <a:tab pos="3619500" algn="l"/>
                <a:tab pos="4343400" algn="l"/>
                <a:tab pos="5067300" algn="l"/>
                <a:tab pos="5791200" algn="l"/>
                <a:tab pos="6515100" algn="l"/>
              </a:tabLst>
            </a:pPr>
            <a:r>
              <a:rPr lang="lv-LV" altLang="lv-LV" b="1" u="sng" dirty="0" smtClean="0">
                <a:solidFill>
                  <a:schemeClr val="accent1">
                    <a:lumMod val="50000"/>
                  </a:schemeClr>
                </a:solidFill>
              </a:rPr>
              <a:t>mobilitātes</a:t>
            </a:r>
            <a:r>
              <a:rPr lang="lv-LV" altLang="lv-LV" dirty="0" smtClean="0">
                <a:solidFill>
                  <a:schemeClr val="accent1">
                    <a:lumMod val="50000"/>
                  </a:schemeClr>
                </a:solidFill>
              </a:rPr>
              <a:t> </a:t>
            </a:r>
            <a:r>
              <a:rPr lang="lv-LV" altLang="lv-LV" dirty="0">
                <a:solidFill>
                  <a:schemeClr val="accent1">
                    <a:lumMod val="50000"/>
                  </a:schemeClr>
                </a:solidFill>
              </a:rPr>
              <a:t>(</a:t>
            </a:r>
            <a:r>
              <a:rPr lang="lv-LV" dirty="0">
                <a:solidFill>
                  <a:schemeClr val="accent1">
                    <a:lumMod val="50000"/>
                  </a:schemeClr>
                </a:solidFill>
              </a:rPr>
              <a:t>sagatavošanas vizītes, skolotāju un cita pedagoģiskā personāla pieredzes apmaiņas braucieni, pieaugušo audzēkņu apmaiņas braucieni</a:t>
            </a:r>
            <a:r>
              <a:rPr lang="lv-LV" altLang="lv-LV" dirty="0" smtClean="0">
                <a:solidFill>
                  <a:schemeClr val="accent1">
                    <a:lumMod val="50000"/>
                  </a:schemeClr>
                </a:solidFill>
              </a:rPr>
              <a:t>) </a:t>
            </a:r>
          </a:p>
          <a:p>
            <a:pPr marL="1371600" lvl="4" indent="-457200" algn="just">
              <a:lnSpc>
                <a:spcPct val="112000"/>
              </a:lnSpc>
              <a:buSzPct val="45000"/>
              <a:buFont typeface="Wingdings" pitchFamily="2" charset="2"/>
              <a:buChar char="v"/>
              <a:tabLst>
                <a:tab pos="723900" algn="l"/>
                <a:tab pos="1447800" algn="l"/>
                <a:tab pos="2171700" algn="l"/>
                <a:tab pos="2895600" algn="l"/>
                <a:tab pos="3619500" algn="l"/>
                <a:tab pos="4343400" algn="l"/>
                <a:tab pos="5067300" algn="l"/>
                <a:tab pos="5791200" algn="l"/>
                <a:tab pos="6515100" algn="l"/>
              </a:tabLst>
            </a:pPr>
            <a:r>
              <a:rPr lang="lv-LV" altLang="lv-LV" b="1" u="sng" dirty="0">
                <a:solidFill>
                  <a:schemeClr val="accent1">
                    <a:lumMod val="50000"/>
                  </a:schemeClr>
                </a:solidFill>
              </a:rPr>
              <a:t>sadarbības tīklu aktivitātes </a:t>
            </a:r>
          </a:p>
          <a:p>
            <a:pPr lvl="3" algn="just">
              <a:lnSpc>
                <a:spcPct val="112000"/>
              </a:lnSpc>
              <a:spcBef>
                <a:spcPts val="600"/>
              </a:spcBef>
              <a:buFont typeface="Wingdings" panose="05000000000000000000" pitchFamily="2" charset="2"/>
              <a:buChar char="ü"/>
              <a:tabLst>
                <a:tab pos="723900" algn="l"/>
                <a:tab pos="1447800" algn="l"/>
                <a:tab pos="2171700" algn="l"/>
                <a:tab pos="2895600" algn="l"/>
                <a:tab pos="3619500" algn="l"/>
                <a:tab pos="4343400" algn="l"/>
                <a:tab pos="5067300" algn="l"/>
                <a:tab pos="5791200" algn="l"/>
                <a:tab pos="6515100" algn="l"/>
              </a:tabLst>
            </a:pPr>
            <a:r>
              <a:rPr lang="lv-LV" sz="1300" dirty="0">
                <a:solidFill>
                  <a:schemeClr val="accent1">
                    <a:lumMod val="50000"/>
                  </a:schemeClr>
                </a:solidFill>
              </a:rPr>
              <a:t>tematisko tīklu projekti (</a:t>
            </a:r>
            <a:r>
              <a:rPr lang="lv-LV" sz="1300" i="1" dirty="0" err="1">
                <a:solidFill>
                  <a:schemeClr val="accent1">
                    <a:lumMod val="50000"/>
                  </a:schemeClr>
                </a:solidFill>
              </a:rPr>
              <a:t>Thematic</a:t>
            </a:r>
            <a:r>
              <a:rPr lang="lv-LV" sz="1300" i="1" dirty="0">
                <a:solidFill>
                  <a:schemeClr val="accent1">
                    <a:lumMod val="50000"/>
                  </a:schemeClr>
                </a:solidFill>
              </a:rPr>
              <a:t> </a:t>
            </a:r>
            <a:r>
              <a:rPr lang="lv-LV" sz="1300" i="1" dirty="0" err="1">
                <a:solidFill>
                  <a:schemeClr val="accent1">
                    <a:lumMod val="50000"/>
                  </a:schemeClr>
                </a:solidFill>
              </a:rPr>
              <a:t>Networks</a:t>
            </a:r>
            <a:r>
              <a:rPr lang="lv-LV" sz="1300" dirty="0">
                <a:solidFill>
                  <a:schemeClr val="accent1">
                    <a:lumMod val="50000"/>
                  </a:schemeClr>
                </a:solidFill>
              </a:rPr>
              <a:t>) - paredz partneru sadarbību noteiktas tematikas/problēmas ietvaros, sadarbības pamatā 	ir  pieredzes </a:t>
            </a:r>
            <a:r>
              <a:rPr lang="lv-LV" sz="1300" dirty="0" smtClean="0">
                <a:solidFill>
                  <a:schemeClr val="accent1">
                    <a:lumMod val="50000"/>
                  </a:schemeClr>
                </a:solidFill>
              </a:rPr>
              <a:t>un </a:t>
            </a:r>
            <a:r>
              <a:rPr lang="lv-LV" sz="1300" dirty="0">
                <a:solidFill>
                  <a:schemeClr val="accent1">
                    <a:lumMod val="50000"/>
                  </a:schemeClr>
                </a:solidFill>
              </a:rPr>
              <a:t>zināšanu apmaiņa. Šāda projekta mērķis – </a:t>
            </a:r>
            <a:r>
              <a:rPr lang="lv-LV" sz="1300" dirty="0" smtClean="0">
                <a:solidFill>
                  <a:schemeClr val="accent1">
                    <a:lumMod val="50000"/>
                  </a:schemeClr>
                </a:solidFill>
              </a:rPr>
              <a:t>jauna </a:t>
            </a:r>
            <a:r>
              <a:rPr lang="lv-LV" sz="1300" dirty="0">
                <a:solidFill>
                  <a:schemeClr val="accent1">
                    <a:lumMod val="50000"/>
                  </a:schemeClr>
                </a:solidFill>
              </a:rPr>
              <a:t>izpratne un idejas par noteikto </a:t>
            </a:r>
            <a:r>
              <a:rPr lang="lv-LV" sz="1300" dirty="0" smtClean="0">
                <a:solidFill>
                  <a:schemeClr val="accent1">
                    <a:lumMod val="50000"/>
                  </a:schemeClr>
                </a:solidFill>
              </a:rPr>
              <a:t>tēmu/problēmu</a:t>
            </a:r>
          </a:p>
          <a:p>
            <a:pPr lvl="3" algn="just">
              <a:lnSpc>
                <a:spcPct val="112000"/>
              </a:lnSpc>
              <a:spcBef>
                <a:spcPts val="600"/>
              </a:spcBef>
              <a:buFont typeface="Wingdings" panose="05000000000000000000" pitchFamily="2" charset="2"/>
              <a:buChar char="ü"/>
              <a:tabLst>
                <a:tab pos="723900" algn="l"/>
                <a:tab pos="1447800" algn="l"/>
                <a:tab pos="2171700" algn="l"/>
                <a:tab pos="2895600" algn="l"/>
                <a:tab pos="3619500" algn="l"/>
                <a:tab pos="4343400" algn="l"/>
                <a:tab pos="5067300" algn="l"/>
                <a:tab pos="5791200" algn="l"/>
                <a:tab pos="6515100" algn="l"/>
              </a:tabLst>
            </a:pPr>
            <a:r>
              <a:rPr lang="lv-LV" sz="1300" dirty="0" smtClean="0">
                <a:solidFill>
                  <a:schemeClr val="accent1">
                    <a:lumMod val="50000"/>
                  </a:schemeClr>
                </a:solidFill>
              </a:rPr>
              <a:t>attīstības </a:t>
            </a:r>
            <a:r>
              <a:rPr lang="lv-LV" sz="1300" dirty="0">
                <a:solidFill>
                  <a:schemeClr val="accent1">
                    <a:lumMod val="50000"/>
                  </a:schemeClr>
                </a:solidFill>
              </a:rPr>
              <a:t>projekti (</a:t>
            </a:r>
            <a:r>
              <a:rPr lang="lv-LV" sz="1300" i="1" dirty="0" err="1">
                <a:solidFill>
                  <a:schemeClr val="accent1">
                    <a:lumMod val="50000"/>
                  </a:schemeClr>
                </a:solidFill>
              </a:rPr>
              <a:t>Development</a:t>
            </a:r>
            <a:r>
              <a:rPr lang="lv-LV" sz="1300" i="1" dirty="0">
                <a:solidFill>
                  <a:schemeClr val="accent1">
                    <a:lumMod val="50000"/>
                  </a:schemeClr>
                </a:solidFill>
              </a:rPr>
              <a:t> </a:t>
            </a:r>
            <a:r>
              <a:rPr lang="lv-LV" sz="1300" i="1" dirty="0" err="1">
                <a:solidFill>
                  <a:schemeClr val="accent1">
                    <a:lumMod val="50000"/>
                  </a:schemeClr>
                </a:solidFill>
              </a:rPr>
              <a:t>projects</a:t>
            </a:r>
            <a:r>
              <a:rPr lang="lv-LV" sz="1300" dirty="0">
                <a:solidFill>
                  <a:schemeClr val="accent1">
                    <a:lumMod val="50000"/>
                  </a:schemeClr>
                </a:solidFill>
              </a:rPr>
              <a:t>) – partneru kopīgs darbs pie jaunu apmācības moduļu, kursu, mācību metožu, materiālu izveides ar mērķi uzlabot pieaugušo apmācību kvalitāti un pieejamību </a:t>
            </a:r>
            <a:endParaRPr lang="lv-LV" sz="1300" dirty="0" smtClean="0">
              <a:solidFill>
                <a:schemeClr val="accent1">
                  <a:lumMod val="50000"/>
                </a:schemeClr>
              </a:solidFill>
            </a:endParaRPr>
          </a:p>
          <a:p>
            <a:pPr lvl="3" algn="just">
              <a:lnSpc>
                <a:spcPct val="112000"/>
              </a:lnSpc>
              <a:spcBef>
                <a:spcPts val="600"/>
              </a:spcBef>
              <a:buFont typeface="Wingdings" panose="05000000000000000000" pitchFamily="2" charset="2"/>
              <a:buChar char="ü"/>
              <a:tabLst>
                <a:tab pos="723900" algn="l"/>
                <a:tab pos="1447800" algn="l"/>
                <a:tab pos="2171700" algn="l"/>
                <a:tab pos="2895600" algn="l"/>
                <a:tab pos="3619500" algn="l"/>
                <a:tab pos="4343400" algn="l"/>
                <a:tab pos="5067300" algn="l"/>
                <a:tab pos="5791200" algn="l"/>
                <a:tab pos="6515100" algn="l"/>
              </a:tabLst>
            </a:pPr>
            <a:r>
              <a:rPr lang="lv-LV" sz="1300" dirty="0" smtClean="0">
                <a:solidFill>
                  <a:schemeClr val="accent1">
                    <a:lumMod val="50000"/>
                  </a:schemeClr>
                </a:solidFill>
              </a:rPr>
              <a:t>plānošanas </a:t>
            </a:r>
            <a:r>
              <a:rPr lang="lv-LV" sz="1300" dirty="0">
                <a:solidFill>
                  <a:schemeClr val="accent1">
                    <a:lumMod val="50000"/>
                  </a:schemeClr>
                </a:solidFill>
              </a:rPr>
              <a:t>projekti (</a:t>
            </a:r>
            <a:r>
              <a:rPr lang="lv-LV" sz="1300" i="1" dirty="0" err="1">
                <a:solidFill>
                  <a:schemeClr val="accent1">
                    <a:lumMod val="50000"/>
                  </a:schemeClr>
                </a:solidFill>
              </a:rPr>
              <a:t>Mapping</a:t>
            </a:r>
            <a:r>
              <a:rPr lang="lv-LV" sz="1300" i="1" dirty="0">
                <a:solidFill>
                  <a:schemeClr val="accent1">
                    <a:lumMod val="50000"/>
                  </a:schemeClr>
                </a:solidFill>
              </a:rPr>
              <a:t> </a:t>
            </a:r>
            <a:r>
              <a:rPr lang="lv-LV" sz="1300" i="1" dirty="0" err="1">
                <a:solidFill>
                  <a:schemeClr val="accent1">
                    <a:lumMod val="50000"/>
                  </a:schemeClr>
                </a:solidFill>
              </a:rPr>
              <a:t>projects</a:t>
            </a:r>
            <a:r>
              <a:rPr lang="lv-LV" sz="1300" dirty="0">
                <a:solidFill>
                  <a:schemeClr val="accent1">
                    <a:lumMod val="50000"/>
                  </a:schemeClr>
                </a:solidFill>
              </a:rPr>
              <a:t>) – atbalsta informācijas vākšanu un analīzi, jaunu ideju/zināšanu ģenerēšanu ar mērķi definēt attīstības vajadzības un nākotnes iniciatīvas pieaugušo izglītībā; </a:t>
            </a:r>
            <a:r>
              <a:rPr lang="lv-LV" sz="1300" dirty="0" err="1">
                <a:solidFill>
                  <a:schemeClr val="accent1">
                    <a:lumMod val="50000"/>
                  </a:schemeClr>
                </a:solidFill>
              </a:rPr>
              <a:t>rezultējas</a:t>
            </a:r>
            <a:r>
              <a:rPr lang="lv-LV" sz="1300" dirty="0">
                <a:solidFill>
                  <a:schemeClr val="accent1">
                    <a:lumMod val="50000"/>
                  </a:schemeClr>
                </a:solidFill>
              </a:rPr>
              <a:t> jaunās projektu idejās</a:t>
            </a:r>
          </a:p>
          <a:p>
            <a:pPr marL="1144800" lvl="3" algn="just">
              <a:lnSpc>
                <a:spcPct val="112000"/>
              </a:lnSpc>
              <a:spcBef>
                <a:spcPts val="0"/>
              </a:spcBef>
              <a:buClr>
                <a:srgbClr val="000000"/>
              </a:buClr>
              <a:buSzPct val="45000"/>
              <a:buFont typeface="Wingdings" panose="05000000000000000000" pitchFamily="2" charset="2"/>
              <a:buChar char="v"/>
            </a:pPr>
            <a:endParaRPr lang="lv-LV" altLang="lv-LV" sz="1600" b="1" u="sng" dirty="0">
              <a:solidFill>
                <a:schemeClr val="accent1">
                  <a:lumMod val="50000"/>
                </a:schemeClr>
              </a:solidFill>
            </a:endParaRPr>
          </a:p>
          <a:p>
            <a:pPr marL="285750" lvl="1" indent="-285750">
              <a:lnSpc>
                <a:spcPct val="112000"/>
              </a:lnSpc>
              <a:buClr>
                <a:srgbClr val="000000"/>
              </a:buClr>
              <a:buSzPct val="45000"/>
            </a:pPr>
            <a:endParaRPr lang="lv-LV" altLang="lv-LV" sz="1800" dirty="0" smtClean="0">
              <a:solidFill>
                <a:schemeClr val="accent1">
                  <a:lumMod val="50000"/>
                </a:schemeClr>
              </a:solidFill>
            </a:endParaRPr>
          </a:p>
          <a:p>
            <a:pPr lvl="1">
              <a:lnSpc>
                <a:spcPct val="112000"/>
              </a:lnSpc>
              <a:buClr>
                <a:srgbClr val="000000"/>
              </a:buClr>
              <a:buSzPct val="45000"/>
              <a:buFont typeface="Wingdings" panose="05000000000000000000" pitchFamily="2" charset="2"/>
              <a:buChar char="v"/>
            </a:pPr>
            <a:endParaRPr lang="lv-LV" altLang="lv-LV" sz="1800" dirty="0">
              <a:solidFill>
                <a:schemeClr val="accent1">
                  <a:lumMod val="50000"/>
                </a:schemeClr>
              </a:solidFill>
            </a:endParaRPr>
          </a:p>
          <a:p>
            <a:pPr marL="285750" lvl="2" indent="-285750">
              <a:defRPr/>
            </a:pPr>
            <a:endParaRPr lang="lv-LV" sz="1800" dirty="0">
              <a:solidFill>
                <a:schemeClr val="accent1">
                  <a:lumMod val="50000"/>
                </a:schemeClr>
              </a:solidFill>
            </a:endParaRPr>
          </a:p>
        </p:txBody>
      </p:sp>
      <p:sp>
        <p:nvSpPr>
          <p:cNvPr id="3" name="Title 2"/>
          <p:cNvSpPr>
            <a:spLocks noGrp="1"/>
          </p:cNvSpPr>
          <p:nvPr>
            <p:ph type="title"/>
          </p:nvPr>
        </p:nvSpPr>
        <p:spPr>
          <a:xfrm>
            <a:off x="1629624" y="274638"/>
            <a:ext cx="9614780" cy="1143000"/>
          </a:xfrm>
        </p:spPr>
        <p:txBody>
          <a:bodyPr>
            <a:normAutofit/>
          </a:bodyPr>
          <a:lstStyle/>
          <a:p>
            <a:pPr algn="ctr"/>
            <a:r>
              <a:rPr lang="lv-LV" sz="4000" b="1" i="1" dirty="0" smtClean="0">
                <a:solidFill>
                  <a:srgbClr val="0B7D91"/>
                </a:solidFill>
                <a:sym typeface="Dancer-Light" pitchFamily="2" charset="0"/>
              </a:rPr>
              <a:t>Pieaugušo izglītības</a:t>
            </a:r>
            <a:r>
              <a:rPr lang="en-GB" sz="4000" b="1" i="1" dirty="0" smtClean="0">
                <a:solidFill>
                  <a:srgbClr val="0B7D91"/>
                </a:solidFill>
                <a:sym typeface="Dancer-Light" pitchFamily="2" charset="0"/>
              </a:rPr>
              <a:t> </a:t>
            </a:r>
            <a:r>
              <a:rPr lang="lv-LV" sz="4000" b="1" i="1" dirty="0">
                <a:solidFill>
                  <a:srgbClr val="0B7D91"/>
                </a:solidFill>
                <a:sym typeface="Dancer-Light" pitchFamily="2" charset="0"/>
              </a:rPr>
              <a:t>programma </a:t>
            </a:r>
            <a:endParaRPr lang="lv-LV" sz="4000" b="1" i="1" dirty="0">
              <a:solidFill>
                <a:srgbClr val="0B7D91"/>
              </a:solidFill>
            </a:endParaRPr>
          </a:p>
        </p:txBody>
      </p:sp>
      <p:pic>
        <p:nvPicPr>
          <p:cNvPr id="4" name="Picture 5"/>
          <p:cNvPicPr>
            <a:picLocks noChangeAspect="1" noChangeArrowheads="1"/>
          </p:cNvPicPr>
          <p:nvPr/>
        </p:nvPicPr>
        <p:blipFill>
          <a:blip r:embed="rId4" cstate="print"/>
          <a:srcRect/>
          <a:stretch>
            <a:fillRect/>
          </a:stretch>
        </p:blipFill>
        <p:spPr bwMode="auto">
          <a:xfrm>
            <a:off x="9663552" y="6084888"/>
            <a:ext cx="1925638" cy="500062"/>
          </a:xfrm>
          <a:prstGeom prst="rect">
            <a:avLst/>
          </a:prstGeom>
          <a:noFill/>
          <a:ln w="12700">
            <a:noFill/>
            <a:miter lim="800000"/>
            <a:headEnd/>
            <a:tailEnd/>
          </a:ln>
        </p:spPr>
      </p:pic>
    </p:spTree>
    <p:extLst>
      <p:ext uri="{BB962C8B-B14F-4D97-AF65-F5344CB8AC3E}">
        <p14:creationId xmlns:p14="http://schemas.microsoft.com/office/powerpoint/2010/main" xmlns="" val="1388840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496362"/>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1800" y="1268760"/>
            <a:ext cx="3813175" cy="4419600"/>
          </a:xfrm>
          <a:prstGeom prst="rect">
            <a:avLst/>
          </a:prstGeom>
          <a:noFill/>
          <a:ln w="12700">
            <a:noFill/>
            <a:miter lim="800000"/>
            <a:headEnd/>
            <a:tailEnd/>
          </a:ln>
        </p:spPr>
      </p:pic>
      <p:sp>
        <p:nvSpPr>
          <p:cNvPr id="2" name="Content Placeholder 1"/>
          <p:cNvSpPr>
            <a:spLocks noGrp="1"/>
          </p:cNvSpPr>
          <p:nvPr>
            <p:ph idx="1"/>
          </p:nvPr>
        </p:nvSpPr>
        <p:spPr>
          <a:xfrm>
            <a:off x="838200" y="1268760"/>
            <a:ext cx="10515600" cy="4908203"/>
          </a:xfrm>
        </p:spPr>
        <p:txBody>
          <a:bodyPr>
            <a:normAutofit/>
          </a:bodyPr>
          <a:lstStyle/>
          <a:p>
            <a:pPr lvl="1">
              <a:lnSpc>
                <a:spcPct val="112000"/>
              </a:lnSpc>
              <a:buSzPct val="45000"/>
              <a:buFont typeface="Wingdings" pitchFamily="2" charset="2"/>
              <a:buChar char="v"/>
              <a:tabLst>
                <a:tab pos="723900" algn="l"/>
                <a:tab pos="1447800" algn="l"/>
                <a:tab pos="2171700" algn="l"/>
                <a:tab pos="2895600" algn="l"/>
                <a:tab pos="3619500" algn="l"/>
                <a:tab pos="4343400" algn="l"/>
                <a:tab pos="5067300" algn="l"/>
                <a:tab pos="5791200" algn="l"/>
                <a:tab pos="6515100" algn="l"/>
                <a:tab pos="7239000" algn="l"/>
              </a:tabLst>
            </a:pPr>
            <a:endParaRPr lang="lv-LV" altLang="lv-LV" dirty="0">
              <a:solidFill>
                <a:schemeClr val="accent1">
                  <a:lumMod val="50000"/>
                </a:schemeClr>
              </a:solidFill>
            </a:endParaRPr>
          </a:p>
          <a:p>
            <a:pPr lvl="1" algn="just">
              <a:lnSpc>
                <a:spcPct val="112000"/>
              </a:lnSpc>
              <a:spcAft>
                <a:spcPts val="500"/>
              </a:spcAft>
              <a:buClr>
                <a:srgbClr val="000000"/>
              </a:buClr>
              <a:buSzPct val="45000"/>
              <a:buFont typeface="Wingdings" panose="05000000000000000000" pitchFamily="2" charset="2"/>
              <a:buChar char="v"/>
            </a:pPr>
            <a:r>
              <a:rPr lang="lv-LV" altLang="lv-LV" sz="1800" b="1" u="sng" dirty="0">
                <a:solidFill>
                  <a:schemeClr val="accent1">
                    <a:lumMod val="50000"/>
                  </a:schemeClr>
                </a:solidFill>
              </a:rPr>
              <a:t>Īstenošanas termiņi</a:t>
            </a:r>
          </a:p>
          <a:p>
            <a:pPr lvl="2" algn="just">
              <a:lnSpc>
                <a:spcPct val="112000"/>
              </a:lnSpc>
              <a:spcBef>
                <a:spcPts val="0"/>
              </a:spcBef>
              <a:buClr>
                <a:srgbClr val="000000"/>
              </a:buClr>
              <a:buSzPct val="45000"/>
              <a:buFont typeface="Wingdings" panose="05000000000000000000" pitchFamily="2" charset="2"/>
              <a:buChar char="v"/>
            </a:pPr>
            <a:r>
              <a:rPr lang="lv-LV" sz="1800" dirty="0">
                <a:solidFill>
                  <a:schemeClr val="accent1">
                    <a:lumMod val="50000"/>
                  </a:schemeClr>
                </a:solidFill>
              </a:rPr>
              <a:t>Mobilitātes - īstenojamas viena gada laikā no līguma noslēgšanas</a:t>
            </a:r>
          </a:p>
          <a:p>
            <a:pPr lvl="2" algn="just">
              <a:lnSpc>
                <a:spcPct val="112000"/>
              </a:lnSpc>
              <a:spcBef>
                <a:spcPts val="0"/>
              </a:spcBef>
              <a:buClr>
                <a:srgbClr val="000000"/>
              </a:buClr>
              <a:buSzPct val="45000"/>
              <a:buFont typeface="Wingdings" panose="05000000000000000000" pitchFamily="2" charset="2"/>
              <a:buChar char="v"/>
            </a:pPr>
            <a:r>
              <a:rPr lang="lv-LV" sz="1800" dirty="0">
                <a:solidFill>
                  <a:schemeClr val="accent1">
                    <a:lumMod val="50000"/>
                  </a:schemeClr>
                </a:solidFill>
              </a:rPr>
              <a:t>Sadarbības tīklu aktivitātes – īstenojamas līdz 3 gadiem ilgā periodā</a:t>
            </a:r>
            <a:endParaRPr lang="lv-LV" altLang="lv-LV" sz="1800" dirty="0">
              <a:solidFill>
                <a:schemeClr val="accent1">
                  <a:lumMod val="50000"/>
                </a:schemeClr>
              </a:solidFill>
            </a:endParaRPr>
          </a:p>
          <a:p>
            <a:pPr lvl="1" algn="just">
              <a:lnSpc>
                <a:spcPct val="112000"/>
              </a:lnSpc>
              <a:spcAft>
                <a:spcPts val="500"/>
              </a:spcAft>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Partnerība</a:t>
            </a:r>
          </a:p>
          <a:p>
            <a:pPr lvl="2" algn="just">
              <a:lnSpc>
                <a:spcPct val="112000"/>
              </a:lnSpc>
              <a:spcBef>
                <a:spcPts val="0"/>
              </a:spcBef>
              <a:buClr>
                <a:srgbClr val="000000"/>
              </a:buClr>
              <a:buSzPct val="45000"/>
              <a:buFont typeface="Wingdings" panose="05000000000000000000" pitchFamily="2" charset="2"/>
              <a:buChar char="v"/>
            </a:pPr>
            <a:r>
              <a:rPr lang="lv-LV" altLang="lv-LV" sz="1800" dirty="0" err="1">
                <a:solidFill>
                  <a:schemeClr val="accent1">
                    <a:lumMod val="50000"/>
                  </a:schemeClr>
                </a:solidFill>
              </a:rPr>
              <a:t>Mobilitātēm</a:t>
            </a:r>
            <a:r>
              <a:rPr lang="lv-LV" altLang="lv-LV" sz="1800" dirty="0">
                <a:solidFill>
                  <a:schemeClr val="accent1">
                    <a:lumMod val="50000"/>
                  </a:schemeClr>
                </a:solidFill>
              </a:rPr>
              <a:t> - vismaz 1 partneris no citas programmas dalībvalsts</a:t>
            </a:r>
          </a:p>
          <a:p>
            <a:pPr lvl="2" algn="just">
              <a:lnSpc>
                <a:spcPct val="112000"/>
              </a:lnSpc>
              <a:spcBef>
                <a:spcPts val="0"/>
              </a:spcBef>
              <a:buClr>
                <a:srgbClr val="000000"/>
              </a:buClr>
              <a:buSzPct val="45000"/>
              <a:buFont typeface="Wingdings" panose="05000000000000000000" pitchFamily="2" charset="2"/>
              <a:buChar char="v"/>
            </a:pPr>
            <a:r>
              <a:rPr lang="lv-LV" sz="1800" dirty="0">
                <a:solidFill>
                  <a:schemeClr val="accent1">
                    <a:lumMod val="50000"/>
                  </a:schemeClr>
                </a:solidFill>
              </a:rPr>
              <a:t>Sadarbības tīklu aktivitātes </a:t>
            </a:r>
            <a:r>
              <a:rPr lang="lv-LV" altLang="lv-LV" sz="1800" dirty="0">
                <a:solidFill>
                  <a:schemeClr val="accent1">
                    <a:lumMod val="50000"/>
                  </a:schemeClr>
                </a:solidFill>
              </a:rPr>
              <a:t>- v</a:t>
            </a:r>
            <a:r>
              <a:rPr lang="lv-LV" sz="1800" dirty="0">
                <a:solidFill>
                  <a:schemeClr val="accent1">
                    <a:lumMod val="50000"/>
                  </a:schemeClr>
                </a:solidFill>
              </a:rPr>
              <a:t>ismaz 2 partneri no 2 dažādām programmas dalībvalstīm</a:t>
            </a:r>
          </a:p>
          <a:p>
            <a:pPr marL="687600" lvl="2" algn="just">
              <a:lnSpc>
                <a:spcPct val="112000"/>
              </a:lnSpc>
              <a:spcBef>
                <a:spcPts val="0"/>
              </a:spcBef>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Atbalsta intensitāte</a:t>
            </a:r>
          </a:p>
          <a:p>
            <a:pPr lvl="2" algn="just">
              <a:lnSpc>
                <a:spcPct val="112000"/>
              </a:lnSpc>
              <a:spcBef>
                <a:spcPts val="0"/>
              </a:spcBef>
              <a:buClr>
                <a:srgbClr val="000000"/>
              </a:buClr>
              <a:buSzPct val="45000"/>
              <a:buFont typeface="Wingdings" panose="05000000000000000000" pitchFamily="2" charset="2"/>
              <a:buChar char="v"/>
            </a:pPr>
            <a:r>
              <a:rPr lang="lv-LV" altLang="lv-LV" sz="1800" dirty="0" err="1">
                <a:solidFill>
                  <a:schemeClr val="accent1">
                    <a:lumMod val="50000"/>
                  </a:schemeClr>
                </a:solidFill>
              </a:rPr>
              <a:t>Mobilitātēm</a:t>
            </a:r>
            <a:r>
              <a:rPr lang="lv-LV" altLang="lv-LV" sz="1800" dirty="0">
                <a:solidFill>
                  <a:schemeClr val="accent1">
                    <a:lumMod val="50000"/>
                  </a:schemeClr>
                </a:solidFill>
              </a:rPr>
              <a:t> – </a:t>
            </a:r>
            <a:r>
              <a:rPr lang="lv-LV" sz="1800" dirty="0">
                <a:solidFill>
                  <a:schemeClr val="accent1">
                    <a:lumMod val="50000"/>
                  </a:schemeClr>
                </a:solidFill>
              </a:rPr>
              <a:t>100% apmērā no Nordplus līdzekļiem saskaņā ar noteiktajām likmēm</a:t>
            </a:r>
            <a:endParaRPr lang="lv-LV" altLang="lv-LV" sz="1800" dirty="0">
              <a:solidFill>
                <a:schemeClr val="accent1">
                  <a:lumMod val="50000"/>
                </a:schemeClr>
              </a:solidFill>
            </a:endParaRPr>
          </a:p>
          <a:p>
            <a:pPr lvl="2" algn="just">
              <a:lnSpc>
                <a:spcPct val="112000"/>
              </a:lnSpc>
              <a:spcBef>
                <a:spcPts val="0"/>
              </a:spcBef>
              <a:buClr>
                <a:srgbClr val="000000"/>
              </a:buClr>
              <a:buSzPct val="45000"/>
              <a:buFont typeface="Wingdings" panose="05000000000000000000" pitchFamily="2" charset="2"/>
              <a:buChar char="v"/>
            </a:pPr>
            <a:r>
              <a:rPr lang="lv-LV" sz="1800" dirty="0">
                <a:solidFill>
                  <a:schemeClr val="accent1">
                    <a:lumMod val="50000"/>
                  </a:schemeClr>
                </a:solidFill>
              </a:rPr>
              <a:t>Sadarbības tīklu aktivitātes </a:t>
            </a:r>
            <a:r>
              <a:rPr lang="lv-LV" altLang="lv-LV" sz="1800" dirty="0">
                <a:solidFill>
                  <a:schemeClr val="accent1">
                    <a:lumMod val="50000"/>
                  </a:schemeClr>
                </a:solidFill>
              </a:rPr>
              <a:t>- f</a:t>
            </a:r>
            <a:r>
              <a:rPr lang="lv-LV" sz="1800" dirty="0">
                <a:solidFill>
                  <a:schemeClr val="accent1">
                    <a:lumMod val="50000"/>
                  </a:schemeClr>
                </a:solidFill>
              </a:rPr>
              <a:t>inansējums no Nordplus līdzekļiem 75% apmērā, 25% projekta īstenotāju līdzfinansējums</a:t>
            </a:r>
            <a:endParaRPr lang="lv-LV" altLang="lv-LV" sz="1800" dirty="0">
              <a:solidFill>
                <a:schemeClr val="accent1">
                  <a:lumMod val="50000"/>
                </a:schemeClr>
              </a:solidFill>
            </a:endParaRPr>
          </a:p>
          <a:p>
            <a:pPr marL="1144800" lvl="3" algn="just">
              <a:lnSpc>
                <a:spcPct val="112000"/>
              </a:lnSpc>
              <a:spcBef>
                <a:spcPts val="0"/>
              </a:spcBef>
              <a:buClr>
                <a:srgbClr val="000000"/>
              </a:buClr>
              <a:buSzPct val="45000"/>
              <a:buFont typeface="Wingdings" panose="05000000000000000000" pitchFamily="2" charset="2"/>
              <a:buChar char="v"/>
            </a:pPr>
            <a:endParaRPr lang="lv-LV" altLang="lv-LV" sz="1600" b="1" u="sng" dirty="0">
              <a:solidFill>
                <a:schemeClr val="accent1">
                  <a:lumMod val="50000"/>
                </a:schemeClr>
              </a:solidFill>
            </a:endParaRPr>
          </a:p>
          <a:p>
            <a:pPr marL="285750" lvl="1" indent="-285750">
              <a:lnSpc>
                <a:spcPct val="112000"/>
              </a:lnSpc>
              <a:buClr>
                <a:srgbClr val="000000"/>
              </a:buClr>
              <a:buSzPct val="45000"/>
            </a:pPr>
            <a:endParaRPr lang="lv-LV" altLang="lv-LV" sz="1800" dirty="0" smtClean="0">
              <a:solidFill>
                <a:schemeClr val="accent1">
                  <a:lumMod val="50000"/>
                </a:schemeClr>
              </a:solidFill>
            </a:endParaRPr>
          </a:p>
          <a:p>
            <a:pPr lvl="1">
              <a:lnSpc>
                <a:spcPct val="112000"/>
              </a:lnSpc>
              <a:buClr>
                <a:srgbClr val="000000"/>
              </a:buClr>
              <a:buSzPct val="45000"/>
              <a:buFont typeface="Wingdings" panose="05000000000000000000" pitchFamily="2" charset="2"/>
              <a:buChar char="v"/>
            </a:pPr>
            <a:endParaRPr lang="lv-LV" altLang="lv-LV" sz="1800" dirty="0">
              <a:solidFill>
                <a:schemeClr val="accent1">
                  <a:lumMod val="50000"/>
                </a:schemeClr>
              </a:solidFill>
            </a:endParaRPr>
          </a:p>
          <a:p>
            <a:pPr marL="285750" lvl="2" indent="-285750">
              <a:defRPr/>
            </a:pPr>
            <a:endParaRPr lang="lv-LV" sz="1800" dirty="0">
              <a:solidFill>
                <a:schemeClr val="accent1">
                  <a:lumMod val="50000"/>
                </a:schemeClr>
              </a:solidFill>
            </a:endParaRPr>
          </a:p>
        </p:txBody>
      </p:sp>
      <p:sp>
        <p:nvSpPr>
          <p:cNvPr id="3" name="Title 2"/>
          <p:cNvSpPr>
            <a:spLocks noGrp="1"/>
          </p:cNvSpPr>
          <p:nvPr>
            <p:ph type="title"/>
          </p:nvPr>
        </p:nvSpPr>
        <p:spPr>
          <a:xfrm>
            <a:off x="1584355" y="274638"/>
            <a:ext cx="9641941" cy="1143000"/>
          </a:xfrm>
        </p:spPr>
        <p:txBody>
          <a:bodyPr>
            <a:normAutofit/>
          </a:bodyPr>
          <a:lstStyle/>
          <a:p>
            <a:pPr algn="ctr"/>
            <a:r>
              <a:rPr lang="lv-LV" sz="4000" b="1" i="1" dirty="0" smtClean="0">
                <a:solidFill>
                  <a:srgbClr val="0B7D91"/>
                </a:solidFill>
                <a:sym typeface="Dancer-Light" pitchFamily="2" charset="0"/>
              </a:rPr>
              <a:t>Pieaugušo izglītības</a:t>
            </a:r>
            <a:r>
              <a:rPr lang="en-GB" sz="4000" b="1" i="1" dirty="0" smtClean="0">
                <a:solidFill>
                  <a:srgbClr val="0B7D91"/>
                </a:solidFill>
                <a:sym typeface="Dancer-Light" pitchFamily="2" charset="0"/>
              </a:rPr>
              <a:t> </a:t>
            </a:r>
            <a:r>
              <a:rPr lang="lv-LV" sz="4000" b="1" i="1" dirty="0">
                <a:solidFill>
                  <a:srgbClr val="0B7D91"/>
                </a:solidFill>
                <a:sym typeface="Dancer-Light" pitchFamily="2" charset="0"/>
              </a:rPr>
              <a:t>programma </a:t>
            </a:r>
            <a:endParaRPr lang="lv-LV" sz="4000" b="1" i="1" dirty="0">
              <a:solidFill>
                <a:srgbClr val="0B7D91"/>
              </a:solidFill>
            </a:endParaRPr>
          </a:p>
        </p:txBody>
      </p:sp>
      <p:pic>
        <p:nvPicPr>
          <p:cNvPr id="4" name="Picture 5"/>
          <p:cNvPicPr>
            <a:picLocks noChangeAspect="1" noChangeArrowheads="1"/>
          </p:cNvPicPr>
          <p:nvPr/>
        </p:nvPicPr>
        <p:blipFill>
          <a:blip r:embed="rId4" cstate="print"/>
          <a:srcRect/>
          <a:stretch>
            <a:fillRect/>
          </a:stretch>
        </p:blipFill>
        <p:spPr bwMode="auto">
          <a:xfrm>
            <a:off x="9663552" y="6084888"/>
            <a:ext cx="1925638" cy="500062"/>
          </a:xfrm>
          <a:prstGeom prst="rect">
            <a:avLst/>
          </a:prstGeom>
          <a:noFill/>
          <a:ln w="12700">
            <a:noFill/>
            <a:miter lim="800000"/>
            <a:headEnd/>
            <a:tailEnd/>
          </a:ln>
        </p:spPr>
      </p:pic>
    </p:spTree>
    <p:extLst>
      <p:ext uri="{BB962C8B-B14F-4D97-AF65-F5344CB8AC3E}">
        <p14:creationId xmlns:p14="http://schemas.microsoft.com/office/powerpoint/2010/main" xmlns="" val="583069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5496362"/>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1800" y="1268760"/>
            <a:ext cx="3813175" cy="4419600"/>
          </a:xfrm>
          <a:prstGeom prst="rect">
            <a:avLst/>
          </a:prstGeom>
          <a:noFill/>
          <a:ln w="12700">
            <a:noFill/>
            <a:miter lim="800000"/>
            <a:headEnd/>
            <a:tailEnd/>
          </a:ln>
        </p:spPr>
      </p:pic>
      <p:sp>
        <p:nvSpPr>
          <p:cNvPr id="2" name="Content Placeholder 1"/>
          <p:cNvSpPr>
            <a:spLocks noGrp="1"/>
          </p:cNvSpPr>
          <p:nvPr>
            <p:ph idx="1"/>
          </p:nvPr>
        </p:nvSpPr>
        <p:spPr>
          <a:xfrm>
            <a:off x="883467" y="1268760"/>
            <a:ext cx="10515600" cy="4908203"/>
          </a:xfrm>
        </p:spPr>
        <p:txBody>
          <a:bodyPr>
            <a:normAutofit/>
          </a:bodyPr>
          <a:lstStyle/>
          <a:p>
            <a:pPr marL="687600" lvl="2" indent="-230400" algn="just">
              <a:lnSpc>
                <a:spcPct val="112000"/>
              </a:lnSpc>
              <a:buClr>
                <a:srgbClr val="000000"/>
              </a:buClr>
              <a:buSzPct val="45000"/>
              <a:buFont typeface="Wingdings" panose="05000000000000000000" pitchFamily="2" charset="2"/>
              <a:buChar char="v"/>
            </a:pPr>
            <a:r>
              <a:rPr lang="lv-LV" sz="1800" b="1" u="sng" dirty="0">
                <a:solidFill>
                  <a:schemeClr val="accent1">
                    <a:lumMod val="50000"/>
                  </a:schemeClr>
                </a:solidFill>
              </a:rPr>
              <a:t>Projektu iesniedzēji</a:t>
            </a:r>
            <a:r>
              <a:rPr lang="lv-LV" sz="1800" dirty="0">
                <a:solidFill>
                  <a:schemeClr val="accent1">
                    <a:lumMod val="50000"/>
                  </a:schemeClr>
                </a:solidFill>
              </a:rPr>
              <a:t> var būt </a:t>
            </a:r>
            <a:r>
              <a:rPr lang="lv-LV" altLang="lv-LV" sz="1800" dirty="0" smtClean="0">
                <a:solidFill>
                  <a:schemeClr val="accent1">
                    <a:lumMod val="50000"/>
                  </a:schemeClr>
                </a:solidFill>
              </a:rPr>
              <a:t>akreditētas augstskolas</a:t>
            </a:r>
          </a:p>
          <a:p>
            <a:pPr marL="687600" lvl="2" indent="-230400" algn="just">
              <a:lnSpc>
                <a:spcPct val="100000"/>
              </a:lnSpc>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Atbalstāmās aktivitātes </a:t>
            </a:r>
            <a:r>
              <a:rPr lang="lv-LV" altLang="lv-LV" sz="1800" dirty="0" smtClean="0">
                <a:solidFill>
                  <a:schemeClr val="accent1">
                    <a:lumMod val="50000"/>
                  </a:schemeClr>
                </a:solidFill>
              </a:rPr>
              <a:t>– </a:t>
            </a:r>
            <a:r>
              <a:rPr lang="lv-LV" altLang="lv-LV" sz="1800" b="1" dirty="0">
                <a:solidFill>
                  <a:schemeClr val="accent1">
                    <a:lumMod val="50000"/>
                  </a:schemeClr>
                </a:solidFill>
              </a:rPr>
              <a:t>mobilitātes</a:t>
            </a:r>
            <a:r>
              <a:rPr lang="lv-LV" altLang="lv-LV" sz="1800" dirty="0">
                <a:solidFill>
                  <a:schemeClr val="accent1">
                    <a:lumMod val="50000"/>
                  </a:schemeClr>
                </a:solidFill>
              </a:rPr>
              <a:t> </a:t>
            </a:r>
            <a:r>
              <a:rPr lang="lv-LV" altLang="lv-LV" sz="1800" dirty="0" smtClean="0">
                <a:solidFill>
                  <a:schemeClr val="accent1">
                    <a:lumMod val="50000"/>
                  </a:schemeClr>
                </a:solidFill>
              </a:rPr>
              <a:t>(</a:t>
            </a:r>
            <a:r>
              <a:rPr lang="lv-LV" altLang="lv-LV" sz="1800" dirty="0">
                <a:solidFill>
                  <a:schemeClr val="accent1">
                    <a:lumMod val="50000"/>
                  </a:schemeClr>
                </a:solidFill>
              </a:rPr>
              <a:t>s</a:t>
            </a:r>
            <a:r>
              <a:rPr lang="lv-LV" sz="1800" dirty="0" smtClean="0">
                <a:solidFill>
                  <a:schemeClr val="accent1">
                    <a:lumMod val="50000"/>
                  </a:schemeClr>
                </a:solidFill>
              </a:rPr>
              <a:t>tudentu </a:t>
            </a:r>
            <a:r>
              <a:rPr lang="lv-LV" sz="1800" dirty="0">
                <a:solidFill>
                  <a:schemeClr val="accent1">
                    <a:lumMod val="50000"/>
                  </a:schemeClr>
                </a:solidFill>
              </a:rPr>
              <a:t>mobilitāte, </a:t>
            </a:r>
            <a:r>
              <a:rPr lang="lv-LV" sz="1800" dirty="0" smtClean="0">
                <a:solidFill>
                  <a:schemeClr val="accent1">
                    <a:lumMod val="50000"/>
                  </a:schemeClr>
                </a:solidFill>
              </a:rPr>
              <a:t>pasniedzēju </a:t>
            </a:r>
            <a:r>
              <a:rPr lang="lv-LV" sz="1800" dirty="0">
                <a:solidFill>
                  <a:schemeClr val="accent1">
                    <a:lumMod val="50000"/>
                  </a:schemeClr>
                </a:solidFill>
              </a:rPr>
              <a:t>mobilitāte, Intensīvā (</a:t>
            </a:r>
            <a:r>
              <a:rPr lang="lv-LV" sz="1800" i="1" dirty="0" err="1">
                <a:solidFill>
                  <a:schemeClr val="accent1">
                    <a:lumMod val="50000"/>
                  </a:schemeClr>
                </a:solidFill>
              </a:rPr>
              <a:t>Express</a:t>
            </a:r>
            <a:r>
              <a:rPr lang="lv-LV" sz="1800" dirty="0">
                <a:solidFill>
                  <a:schemeClr val="accent1">
                    <a:lumMod val="50000"/>
                  </a:schemeClr>
                </a:solidFill>
              </a:rPr>
              <a:t>) </a:t>
            </a:r>
            <a:r>
              <a:rPr lang="lv-LV" sz="1800" dirty="0" smtClean="0">
                <a:solidFill>
                  <a:schemeClr val="accent1">
                    <a:lumMod val="50000"/>
                  </a:schemeClr>
                </a:solidFill>
              </a:rPr>
              <a:t>mobilitāte), </a:t>
            </a:r>
            <a:r>
              <a:rPr lang="lv-LV" altLang="lv-LV" sz="1800" b="1" dirty="0" smtClean="0">
                <a:solidFill>
                  <a:schemeClr val="accent1">
                    <a:lumMod val="50000"/>
                  </a:schemeClr>
                </a:solidFill>
              </a:rPr>
              <a:t>projektu aktivitātes </a:t>
            </a:r>
            <a:r>
              <a:rPr lang="lv-LV" altLang="lv-LV" dirty="0" smtClean="0">
                <a:solidFill>
                  <a:schemeClr val="accent1">
                    <a:lumMod val="50000"/>
                  </a:schemeClr>
                </a:solidFill>
              </a:rPr>
              <a:t>(</a:t>
            </a:r>
            <a:r>
              <a:rPr lang="lv-LV" altLang="lv-LV" dirty="0">
                <a:solidFill>
                  <a:schemeClr val="accent1">
                    <a:lumMod val="50000"/>
                  </a:schemeClr>
                </a:solidFill>
              </a:rPr>
              <a:t>i</a:t>
            </a:r>
            <a:r>
              <a:rPr lang="lv-LV" dirty="0" smtClean="0">
                <a:solidFill>
                  <a:schemeClr val="accent1">
                    <a:lumMod val="50000"/>
                  </a:schemeClr>
                </a:solidFill>
              </a:rPr>
              <a:t>ntensīvie </a:t>
            </a:r>
            <a:r>
              <a:rPr lang="lv-LV" dirty="0">
                <a:solidFill>
                  <a:schemeClr val="accent1">
                    <a:lumMod val="50000"/>
                  </a:schemeClr>
                </a:solidFill>
              </a:rPr>
              <a:t>kursi, </a:t>
            </a:r>
            <a:r>
              <a:rPr lang="lv-LV" dirty="0" smtClean="0">
                <a:solidFill>
                  <a:schemeClr val="accent1">
                    <a:lumMod val="50000"/>
                  </a:schemeClr>
                </a:solidFill>
              </a:rPr>
              <a:t>kopējās </a:t>
            </a:r>
            <a:r>
              <a:rPr lang="lv-LV" dirty="0">
                <a:solidFill>
                  <a:schemeClr val="accent1">
                    <a:lumMod val="50000"/>
                  </a:schemeClr>
                </a:solidFill>
              </a:rPr>
              <a:t>studiju programmas,  a</a:t>
            </a:r>
            <a:r>
              <a:rPr lang="lv-LV" dirty="0" smtClean="0">
                <a:solidFill>
                  <a:schemeClr val="accent1">
                    <a:lumMod val="50000"/>
                  </a:schemeClr>
                </a:solidFill>
              </a:rPr>
              <a:t>ttīstības </a:t>
            </a:r>
            <a:r>
              <a:rPr lang="lv-LV" dirty="0">
                <a:solidFill>
                  <a:schemeClr val="accent1">
                    <a:lumMod val="50000"/>
                  </a:schemeClr>
                </a:solidFill>
              </a:rPr>
              <a:t>projekti, ietverot mācību programmu attīstību</a:t>
            </a:r>
            <a:r>
              <a:rPr lang="lv-LV" dirty="0" smtClean="0">
                <a:solidFill>
                  <a:schemeClr val="accent1">
                    <a:lumMod val="50000"/>
                  </a:schemeClr>
                </a:solidFill>
              </a:rPr>
              <a:t>), </a:t>
            </a:r>
            <a:r>
              <a:rPr lang="lv-LV" b="1" dirty="0" smtClean="0">
                <a:solidFill>
                  <a:schemeClr val="accent1">
                    <a:lumMod val="50000"/>
                  </a:schemeClr>
                </a:solidFill>
              </a:rPr>
              <a:t>sadarbības tīklu aktivitātes</a:t>
            </a:r>
            <a:endParaRPr lang="lv-LV" altLang="lv-LV" sz="1800" b="1" dirty="0">
              <a:solidFill>
                <a:schemeClr val="accent1">
                  <a:lumMod val="50000"/>
                </a:schemeClr>
              </a:solidFill>
            </a:endParaRPr>
          </a:p>
          <a:p>
            <a:pPr lvl="1" algn="just">
              <a:lnSpc>
                <a:spcPct val="112000"/>
              </a:lnSpc>
              <a:spcAft>
                <a:spcPts val="500"/>
              </a:spcAft>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Partnerība</a:t>
            </a:r>
          </a:p>
          <a:p>
            <a:pPr lvl="2" algn="just">
              <a:lnSpc>
                <a:spcPct val="112000"/>
              </a:lnSpc>
              <a:spcBef>
                <a:spcPts val="0"/>
              </a:spcBef>
              <a:buClr>
                <a:srgbClr val="000000"/>
              </a:buClr>
              <a:buSzPct val="45000"/>
              <a:buFont typeface="Wingdings" panose="05000000000000000000" pitchFamily="2" charset="2"/>
              <a:buChar char="v"/>
            </a:pPr>
            <a:r>
              <a:rPr lang="lv-LV" altLang="lv-LV" dirty="0" err="1">
                <a:solidFill>
                  <a:schemeClr val="accent1">
                    <a:lumMod val="50000"/>
                  </a:schemeClr>
                </a:solidFill>
              </a:rPr>
              <a:t>Mobilitātēm</a:t>
            </a:r>
            <a:r>
              <a:rPr lang="lv-LV" altLang="lv-LV" dirty="0">
                <a:solidFill>
                  <a:schemeClr val="accent1">
                    <a:lumMod val="50000"/>
                  </a:schemeClr>
                </a:solidFill>
              </a:rPr>
              <a:t> - vismaz 1 partneris – augstskola no citas programmas dalībvalsts</a:t>
            </a:r>
          </a:p>
          <a:p>
            <a:pPr lvl="2" algn="just">
              <a:lnSpc>
                <a:spcPct val="112000"/>
              </a:lnSpc>
              <a:spcBef>
                <a:spcPts val="0"/>
              </a:spcBef>
              <a:buClr>
                <a:srgbClr val="000000"/>
              </a:buClr>
              <a:buSzPct val="45000"/>
              <a:buFont typeface="Wingdings" panose="05000000000000000000" pitchFamily="2" charset="2"/>
              <a:buChar char="v"/>
            </a:pPr>
            <a:r>
              <a:rPr lang="lv-LV" altLang="lv-LV" dirty="0">
                <a:solidFill>
                  <a:schemeClr val="accent1">
                    <a:lumMod val="50000"/>
                  </a:schemeClr>
                </a:solidFill>
              </a:rPr>
              <a:t>Tīklojumiem, sadarbības projektiem - v</a:t>
            </a:r>
            <a:r>
              <a:rPr lang="lv-LV" dirty="0">
                <a:solidFill>
                  <a:schemeClr val="accent1">
                    <a:lumMod val="50000"/>
                  </a:schemeClr>
                </a:solidFill>
              </a:rPr>
              <a:t>ismaz 2 partneri – augstskolas no 2 dažādām programmas dalībvalstīm</a:t>
            </a:r>
          </a:p>
          <a:p>
            <a:pPr marL="687600" lvl="2" algn="just">
              <a:lnSpc>
                <a:spcPct val="112000"/>
              </a:lnSpc>
              <a:spcBef>
                <a:spcPts val="0"/>
              </a:spcBef>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Atbalsta intensitāte</a:t>
            </a:r>
          </a:p>
          <a:p>
            <a:pPr lvl="2" algn="just">
              <a:lnSpc>
                <a:spcPct val="112000"/>
              </a:lnSpc>
              <a:spcBef>
                <a:spcPts val="0"/>
              </a:spcBef>
              <a:buClr>
                <a:srgbClr val="000000"/>
              </a:buClr>
              <a:buSzPct val="45000"/>
              <a:buFont typeface="Wingdings" panose="05000000000000000000" pitchFamily="2" charset="2"/>
              <a:buChar char="v"/>
            </a:pPr>
            <a:r>
              <a:rPr lang="lv-LV" altLang="lv-LV" dirty="0" err="1">
                <a:solidFill>
                  <a:schemeClr val="accent1">
                    <a:lumMod val="50000"/>
                  </a:schemeClr>
                </a:solidFill>
              </a:rPr>
              <a:t>Mobilitātēm</a:t>
            </a:r>
            <a:r>
              <a:rPr lang="lv-LV" altLang="lv-LV" dirty="0">
                <a:solidFill>
                  <a:schemeClr val="accent1">
                    <a:lumMod val="50000"/>
                  </a:schemeClr>
                </a:solidFill>
              </a:rPr>
              <a:t> – 100% apmērā no Nordplus līdzekļiem saskaņā ar noteiktajām likmēm</a:t>
            </a:r>
          </a:p>
          <a:p>
            <a:pPr lvl="2" algn="just">
              <a:lnSpc>
                <a:spcPct val="112000"/>
              </a:lnSpc>
              <a:spcBef>
                <a:spcPts val="0"/>
              </a:spcBef>
              <a:buClr>
                <a:srgbClr val="000000"/>
              </a:buClr>
              <a:buSzPct val="45000"/>
              <a:buFont typeface="Wingdings" panose="05000000000000000000" pitchFamily="2" charset="2"/>
              <a:buChar char="v"/>
            </a:pPr>
            <a:r>
              <a:rPr lang="lv-LV" altLang="lv-LV" dirty="0">
                <a:solidFill>
                  <a:schemeClr val="accent1">
                    <a:lumMod val="50000"/>
                  </a:schemeClr>
                </a:solidFill>
              </a:rPr>
              <a:t>Projektu aktivitātēm, sadarbības tīklu aktivitātēm - f</a:t>
            </a:r>
            <a:r>
              <a:rPr lang="lv-LV" dirty="0">
                <a:solidFill>
                  <a:schemeClr val="accent1">
                    <a:lumMod val="50000"/>
                  </a:schemeClr>
                </a:solidFill>
              </a:rPr>
              <a:t>inansējums no Nordplus līdzekļiem 50% apmērā, 50% projekta īstenotāju </a:t>
            </a:r>
            <a:r>
              <a:rPr lang="lv-LV" dirty="0" smtClean="0">
                <a:solidFill>
                  <a:schemeClr val="accent1">
                    <a:lumMod val="50000"/>
                  </a:schemeClr>
                </a:solidFill>
              </a:rPr>
              <a:t>līdzfinansējums</a:t>
            </a:r>
            <a:endParaRPr lang="lv-LV" dirty="0">
              <a:solidFill>
                <a:schemeClr val="accent1">
                  <a:lumMod val="50000"/>
                </a:schemeClr>
              </a:solidFill>
            </a:endParaRPr>
          </a:p>
          <a:p>
            <a:pPr marL="457200" lvl="1">
              <a:buFontTx/>
              <a:buNone/>
              <a:defRPr/>
            </a:pPr>
            <a:r>
              <a:rPr lang="lv-LV" sz="1800" b="1" dirty="0" smtClean="0">
                <a:solidFill>
                  <a:schemeClr val="accent1">
                    <a:lumMod val="50000"/>
                  </a:schemeClr>
                </a:solidFill>
              </a:rPr>
              <a:t>		</a:t>
            </a:r>
            <a:r>
              <a:rPr lang="lv-LV" sz="1800" b="1" u="sng" dirty="0" smtClean="0">
                <a:solidFill>
                  <a:schemeClr val="accent1">
                    <a:lumMod val="50000"/>
                  </a:schemeClr>
                </a:solidFill>
              </a:rPr>
              <a:t>! </a:t>
            </a:r>
            <a:r>
              <a:rPr lang="lv-LV" sz="1800" b="1" u="sng" dirty="0">
                <a:solidFill>
                  <a:schemeClr val="accent1">
                    <a:lumMod val="50000"/>
                  </a:schemeClr>
                </a:solidFill>
              </a:rPr>
              <a:t>Programmas ietvaros atbalsts tikai bakalaura un maģistra līmeņa studijām</a:t>
            </a:r>
          </a:p>
          <a:p>
            <a:pPr marL="457200" lvl="1">
              <a:buFontTx/>
              <a:buNone/>
              <a:defRPr/>
            </a:pPr>
            <a:r>
              <a:rPr lang="lv-LV" sz="1800" b="1" dirty="0" smtClean="0">
                <a:solidFill>
                  <a:schemeClr val="accent1">
                    <a:lumMod val="50000"/>
                  </a:schemeClr>
                </a:solidFill>
              </a:rPr>
              <a:t>		</a:t>
            </a:r>
            <a:r>
              <a:rPr lang="lv-LV" sz="1800" b="1" u="sng" dirty="0" smtClean="0">
                <a:solidFill>
                  <a:schemeClr val="accent1">
                    <a:lumMod val="50000"/>
                  </a:schemeClr>
                </a:solidFill>
              </a:rPr>
              <a:t>! </a:t>
            </a:r>
            <a:r>
              <a:rPr lang="lv-LV" sz="1800" b="1" u="sng" dirty="0">
                <a:solidFill>
                  <a:schemeClr val="accent1">
                    <a:lumMod val="50000"/>
                  </a:schemeClr>
                </a:solidFill>
              </a:rPr>
              <a:t>Pētniecība, doktora studijas un tālākizglītība programmas ietvaros netiek atbalstītas</a:t>
            </a:r>
          </a:p>
          <a:p>
            <a:pPr marL="914400" lvl="2" indent="0" algn="just">
              <a:lnSpc>
                <a:spcPct val="112000"/>
              </a:lnSpc>
              <a:spcBef>
                <a:spcPts val="0"/>
              </a:spcBef>
              <a:buClr>
                <a:srgbClr val="000000"/>
              </a:buClr>
              <a:buSzPct val="45000"/>
              <a:buNone/>
            </a:pPr>
            <a:endParaRPr lang="lv-LV" altLang="lv-LV" sz="1600" b="1" u="sng" dirty="0">
              <a:solidFill>
                <a:schemeClr val="accent1">
                  <a:lumMod val="50000"/>
                </a:schemeClr>
              </a:solidFill>
            </a:endParaRPr>
          </a:p>
          <a:p>
            <a:pPr marL="285750" lvl="1" indent="-285750">
              <a:lnSpc>
                <a:spcPct val="112000"/>
              </a:lnSpc>
              <a:buClr>
                <a:srgbClr val="000000"/>
              </a:buClr>
              <a:buSzPct val="45000"/>
            </a:pPr>
            <a:endParaRPr lang="lv-LV" altLang="lv-LV" sz="1800" dirty="0" smtClean="0">
              <a:solidFill>
                <a:schemeClr val="accent1">
                  <a:lumMod val="50000"/>
                </a:schemeClr>
              </a:solidFill>
            </a:endParaRPr>
          </a:p>
          <a:p>
            <a:pPr lvl="1">
              <a:lnSpc>
                <a:spcPct val="112000"/>
              </a:lnSpc>
              <a:buClr>
                <a:srgbClr val="000000"/>
              </a:buClr>
              <a:buSzPct val="45000"/>
              <a:buFont typeface="Wingdings" panose="05000000000000000000" pitchFamily="2" charset="2"/>
              <a:buChar char="v"/>
            </a:pPr>
            <a:endParaRPr lang="lv-LV" altLang="lv-LV" sz="1800" dirty="0">
              <a:solidFill>
                <a:schemeClr val="accent1">
                  <a:lumMod val="50000"/>
                </a:schemeClr>
              </a:solidFill>
            </a:endParaRPr>
          </a:p>
          <a:p>
            <a:pPr marL="285750" lvl="2" indent="-285750">
              <a:defRPr/>
            </a:pPr>
            <a:endParaRPr lang="lv-LV" sz="1800" dirty="0">
              <a:solidFill>
                <a:schemeClr val="accent1">
                  <a:lumMod val="50000"/>
                </a:schemeClr>
              </a:solidFill>
            </a:endParaRPr>
          </a:p>
        </p:txBody>
      </p:sp>
      <p:sp>
        <p:nvSpPr>
          <p:cNvPr id="3" name="Title 2"/>
          <p:cNvSpPr>
            <a:spLocks noGrp="1"/>
          </p:cNvSpPr>
          <p:nvPr>
            <p:ph type="title"/>
          </p:nvPr>
        </p:nvSpPr>
        <p:spPr>
          <a:xfrm>
            <a:off x="1638677" y="274638"/>
            <a:ext cx="9641941" cy="1143000"/>
          </a:xfrm>
        </p:spPr>
        <p:txBody>
          <a:bodyPr>
            <a:normAutofit/>
          </a:bodyPr>
          <a:lstStyle/>
          <a:p>
            <a:pPr algn="ctr"/>
            <a:r>
              <a:rPr lang="lv-LV" sz="4000" b="1" i="1" dirty="0" smtClean="0">
                <a:solidFill>
                  <a:srgbClr val="0B7D91"/>
                </a:solidFill>
                <a:sym typeface="Dancer-Light" pitchFamily="2" charset="0"/>
              </a:rPr>
              <a:t>Augstākās izglītības</a:t>
            </a:r>
            <a:r>
              <a:rPr lang="en-GB" sz="4000" b="1" i="1" dirty="0" smtClean="0">
                <a:solidFill>
                  <a:srgbClr val="0B7D91"/>
                </a:solidFill>
                <a:sym typeface="Dancer-Light" pitchFamily="2" charset="0"/>
              </a:rPr>
              <a:t> </a:t>
            </a:r>
            <a:r>
              <a:rPr lang="lv-LV" sz="4000" b="1" i="1" dirty="0">
                <a:solidFill>
                  <a:srgbClr val="0B7D91"/>
                </a:solidFill>
                <a:sym typeface="Dancer-Light" pitchFamily="2" charset="0"/>
              </a:rPr>
              <a:t>programma </a:t>
            </a:r>
            <a:endParaRPr lang="lv-LV" sz="4000" b="1" i="1" dirty="0">
              <a:solidFill>
                <a:srgbClr val="0B7D91"/>
              </a:solidFill>
            </a:endParaRPr>
          </a:p>
        </p:txBody>
      </p:sp>
      <p:pic>
        <p:nvPicPr>
          <p:cNvPr id="4" name="Picture 5"/>
          <p:cNvPicPr>
            <a:picLocks noChangeAspect="1" noChangeArrowheads="1"/>
          </p:cNvPicPr>
          <p:nvPr/>
        </p:nvPicPr>
        <p:blipFill>
          <a:blip r:embed="rId4" cstate="print"/>
          <a:srcRect/>
          <a:stretch>
            <a:fillRect/>
          </a:stretch>
        </p:blipFill>
        <p:spPr bwMode="auto">
          <a:xfrm>
            <a:off x="9663552" y="6084888"/>
            <a:ext cx="1925638" cy="500062"/>
          </a:xfrm>
          <a:prstGeom prst="rect">
            <a:avLst/>
          </a:prstGeom>
          <a:noFill/>
          <a:ln w="12700">
            <a:noFill/>
            <a:miter lim="800000"/>
            <a:headEnd/>
            <a:tailEnd/>
          </a:ln>
        </p:spPr>
      </p:pic>
    </p:spTree>
    <p:extLst>
      <p:ext uri="{BB962C8B-B14F-4D97-AF65-F5344CB8AC3E}">
        <p14:creationId xmlns:p14="http://schemas.microsoft.com/office/powerpoint/2010/main" xmlns="" val="3847172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3891" y="5496362"/>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5555" y="1225640"/>
            <a:ext cx="3813175" cy="4419600"/>
          </a:xfrm>
          <a:prstGeom prst="rect">
            <a:avLst/>
          </a:prstGeom>
          <a:noFill/>
          <a:ln w="12700">
            <a:noFill/>
            <a:miter lim="800000"/>
            <a:headEnd/>
            <a:tailEnd/>
          </a:ln>
        </p:spPr>
      </p:pic>
      <p:sp>
        <p:nvSpPr>
          <p:cNvPr id="2" name="Content Placeholder 1"/>
          <p:cNvSpPr>
            <a:spLocks noGrp="1"/>
          </p:cNvSpPr>
          <p:nvPr>
            <p:ph idx="1"/>
          </p:nvPr>
        </p:nvSpPr>
        <p:spPr>
          <a:xfrm>
            <a:off x="883467" y="1268760"/>
            <a:ext cx="10515600" cy="4908203"/>
          </a:xfrm>
        </p:spPr>
        <p:txBody>
          <a:bodyPr>
            <a:normAutofit/>
          </a:bodyPr>
          <a:lstStyle/>
          <a:p>
            <a:pPr marL="687600" lvl="2" indent="-230400" algn="just">
              <a:lnSpc>
                <a:spcPct val="100000"/>
              </a:lnSpc>
              <a:buClr>
                <a:srgbClr val="000000"/>
              </a:buClr>
              <a:buSzPct val="45000"/>
              <a:buFont typeface="Wingdings" panose="05000000000000000000" pitchFamily="2" charset="2"/>
              <a:buChar char="v"/>
            </a:pPr>
            <a:r>
              <a:rPr lang="lv-LV" sz="1800" b="1" u="sng" dirty="0">
                <a:solidFill>
                  <a:schemeClr val="accent1">
                    <a:lumMod val="50000"/>
                  </a:schemeClr>
                </a:solidFill>
              </a:rPr>
              <a:t>Projektu iesniedzēji </a:t>
            </a:r>
            <a:r>
              <a:rPr lang="lv-LV" dirty="0">
                <a:solidFill>
                  <a:schemeClr val="accent1">
                    <a:lumMod val="50000"/>
                  </a:schemeClr>
                </a:solidFill>
              </a:rPr>
              <a:t>var būt jebkura </a:t>
            </a:r>
            <a:r>
              <a:rPr lang="lv-LV" dirty="0" smtClean="0">
                <a:solidFill>
                  <a:schemeClr val="accent1">
                    <a:lumMod val="50000"/>
                  </a:schemeClr>
                </a:solidFill>
              </a:rPr>
              <a:t>institūcija vai organizācija, kuras </a:t>
            </a:r>
            <a:r>
              <a:rPr lang="lv-LV" dirty="0">
                <a:solidFill>
                  <a:schemeClr val="accent1">
                    <a:lumMod val="50000"/>
                  </a:schemeClr>
                </a:solidFill>
              </a:rPr>
              <a:t>galvenais darbības mērķis ir </a:t>
            </a:r>
            <a:r>
              <a:rPr lang="lv-LV" dirty="0" smtClean="0">
                <a:solidFill>
                  <a:schemeClr val="accent1">
                    <a:lumMod val="50000"/>
                  </a:schemeClr>
                </a:solidFill>
              </a:rPr>
              <a:t>izglītība</a:t>
            </a:r>
          </a:p>
          <a:p>
            <a:pPr marL="687600" lvl="2" indent="-230400" algn="just">
              <a:lnSpc>
                <a:spcPct val="100000"/>
              </a:lnSpc>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Atbalstāmās aktivitātes </a:t>
            </a:r>
            <a:r>
              <a:rPr lang="lv-LV" altLang="lv-LV" sz="1800" dirty="0" smtClean="0">
                <a:solidFill>
                  <a:schemeClr val="accent1">
                    <a:lumMod val="50000"/>
                  </a:schemeClr>
                </a:solidFill>
              </a:rPr>
              <a:t>– </a:t>
            </a:r>
            <a:r>
              <a:rPr lang="lv-LV" altLang="lv-LV" dirty="0">
                <a:solidFill>
                  <a:schemeClr val="accent1">
                    <a:lumMod val="50000"/>
                  </a:schemeClr>
                </a:solidFill>
              </a:rPr>
              <a:t>starpnozaru sadarbības aktivitātes </a:t>
            </a:r>
            <a:r>
              <a:rPr lang="lv-LV" altLang="lv-LV" dirty="0" smtClean="0">
                <a:solidFill>
                  <a:schemeClr val="accent1">
                    <a:lumMod val="50000"/>
                  </a:schemeClr>
                </a:solidFill>
              </a:rPr>
              <a:t>(</a:t>
            </a:r>
            <a:r>
              <a:rPr lang="lv-LV" altLang="lv-LV" sz="2000" dirty="0" smtClean="0">
                <a:solidFill>
                  <a:schemeClr val="accent1">
                    <a:lumMod val="50000"/>
                  </a:schemeClr>
                </a:solidFill>
              </a:rPr>
              <a:t>radošās </a:t>
            </a:r>
            <a:r>
              <a:rPr lang="lv-LV" altLang="lv-LV" sz="2000" dirty="0">
                <a:solidFill>
                  <a:schemeClr val="accent1">
                    <a:lumMod val="50000"/>
                  </a:schemeClr>
                </a:solidFill>
              </a:rPr>
              <a:t>darbnīcas, semināri un </a:t>
            </a:r>
            <a:r>
              <a:rPr lang="lv-LV" altLang="lv-LV" sz="2000" dirty="0" smtClean="0">
                <a:solidFill>
                  <a:schemeClr val="accent1">
                    <a:lumMod val="50000"/>
                  </a:schemeClr>
                </a:solidFill>
              </a:rPr>
              <a:t>konferences, analītiski</a:t>
            </a:r>
            <a:r>
              <a:rPr lang="lv-LV" altLang="lv-LV" sz="2000" dirty="0">
                <a:solidFill>
                  <a:schemeClr val="accent1">
                    <a:lumMod val="50000"/>
                  </a:schemeClr>
                </a:solidFill>
              </a:rPr>
              <a:t>, statistikas un izpētes </a:t>
            </a:r>
            <a:r>
              <a:rPr lang="lv-LV" altLang="lv-LV" sz="2000" dirty="0" smtClean="0">
                <a:solidFill>
                  <a:schemeClr val="accent1">
                    <a:lumMod val="50000"/>
                  </a:schemeClr>
                </a:solidFill>
              </a:rPr>
              <a:t>projekti, projekti</a:t>
            </a:r>
            <a:r>
              <a:rPr lang="lv-LV" altLang="lv-LV" sz="2000" dirty="0">
                <a:solidFill>
                  <a:schemeClr val="accent1">
                    <a:lumMod val="50000"/>
                  </a:schemeClr>
                </a:solidFill>
              </a:rPr>
              <a:t>, kas vērsti uz izglītības pētījumu rezultātu </a:t>
            </a:r>
            <a:r>
              <a:rPr lang="lv-LV" altLang="lv-LV" sz="2000" dirty="0" smtClean="0">
                <a:solidFill>
                  <a:schemeClr val="accent1">
                    <a:lumMod val="50000"/>
                  </a:schemeClr>
                </a:solidFill>
              </a:rPr>
              <a:t>izmantošanu, materiālu </a:t>
            </a:r>
            <a:r>
              <a:rPr lang="lv-LV" altLang="lv-LV" sz="2000" dirty="0">
                <a:solidFill>
                  <a:schemeClr val="accent1">
                    <a:lumMod val="50000"/>
                  </a:schemeClr>
                </a:solidFill>
              </a:rPr>
              <a:t>veidošana inovatīvai valodu apguvei, mācīšanai un </a:t>
            </a:r>
            <a:r>
              <a:rPr lang="lv-LV" altLang="lv-LV" sz="2000" dirty="0" smtClean="0">
                <a:solidFill>
                  <a:schemeClr val="accent1">
                    <a:lumMod val="50000"/>
                  </a:schemeClr>
                </a:solidFill>
              </a:rPr>
              <a:t>tulkošanai, jaunu </a:t>
            </a:r>
            <a:r>
              <a:rPr lang="lv-LV" altLang="lv-LV" sz="2000" dirty="0">
                <a:solidFill>
                  <a:schemeClr val="accent1">
                    <a:lumMod val="50000"/>
                  </a:schemeClr>
                </a:solidFill>
              </a:rPr>
              <a:t>mācību kursu moduļu izveide, izmantojot jaunas mācīšanās un mācīšanas </a:t>
            </a:r>
            <a:r>
              <a:rPr lang="lv-LV" altLang="lv-LV" sz="2000" dirty="0" smtClean="0">
                <a:solidFill>
                  <a:schemeClr val="accent1">
                    <a:lumMod val="50000"/>
                  </a:schemeClr>
                </a:solidFill>
              </a:rPr>
              <a:t>metodes, un tml.)</a:t>
            </a:r>
            <a:endParaRPr lang="lv-LV" altLang="lv-LV" dirty="0">
              <a:solidFill>
                <a:schemeClr val="accent1">
                  <a:lumMod val="50000"/>
                </a:schemeClr>
              </a:solidFill>
            </a:endParaRPr>
          </a:p>
          <a:p>
            <a:pPr marL="687600" lvl="2" indent="-230400" algn="just">
              <a:lnSpc>
                <a:spcPct val="100000"/>
              </a:lnSpc>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Projektā iesaistīti </a:t>
            </a:r>
            <a:r>
              <a:rPr lang="lv-LV" altLang="lv-LV" sz="1800" b="1" u="sng" dirty="0">
                <a:solidFill>
                  <a:schemeClr val="accent1">
                    <a:lumMod val="50000"/>
                  </a:schemeClr>
                </a:solidFill>
              </a:rPr>
              <a:t>vismaz 2 </a:t>
            </a:r>
            <a:r>
              <a:rPr lang="lv-LV" altLang="lv-LV" sz="1800" b="1" u="sng" dirty="0" smtClean="0">
                <a:solidFill>
                  <a:schemeClr val="accent1">
                    <a:lumMod val="50000"/>
                  </a:schemeClr>
                </a:solidFill>
              </a:rPr>
              <a:t>sektori</a:t>
            </a:r>
            <a:r>
              <a:rPr lang="lv-LV" altLang="lv-LV" sz="1800" b="1" dirty="0" smtClean="0">
                <a:solidFill>
                  <a:schemeClr val="accent1">
                    <a:lumMod val="50000"/>
                  </a:schemeClr>
                </a:solidFill>
              </a:rPr>
              <a:t> - </a:t>
            </a:r>
            <a:r>
              <a:rPr lang="lv-LV" altLang="lv-LV" dirty="0">
                <a:solidFill>
                  <a:schemeClr val="accent1">
                    <a:lumMod val="50000"/>
                  </a:schemeClr>
                </a:solidFill>
              </a:rPr>
              <a:t>izglītības sistēmā esošie (vispārējā, profesionālā, augstākā izglītība, mūžizglītība, neformālā izglītība</a:t>
            </a:r>
            <a:r>
              <a:rPr lang="lv-LV" altLang="lv-LV" dirty="0" smtClean="0">
                <a:solidFill>
                  <a:schemeClr val="accent1">
                    <a:lumMod val="50000"/>
                  </a:schemeClr>
                </a:solidFill>
              </a:rPr>
              <a:t>), </a:t>
            </a:r>
            <a:r>
              <a:rPr lang="lv-LV" altLang="lv-LV" dirty="0">
                <a:solidFill>
                  <a:schemeClr val="accent1">
                    <a:lumMod val="50000"/>
                  </a:schemeClr>
                </a:solidFill>
              </a:rPr>
              <a:t>publiskais/ nevalstiskais/ privātais </a:t>
            </a:r>
            <a:r>
              <a:rPr lang="lv-LV" altLang="lv-LV" dirty="0" smtClean="0">
                <a:solidFill>
                  <a:schemeClr val="accent1">
                    <a:lumMod val="50000"/>
                  </a:schemeClr>
                </a:solidFill>
              </a:rPr>
              <a:t>sektors</a:t>
            </a:r>
            <a:endParaRPr lang="lv-LV" altLang="lv-LV" sz="1800" b="1" dirty="0">
              <a:solidFill>
                <a:schemeClr val="accent1">
                  <a:lumMod val="50000"/>
                </a:schemeClr>
              </a:solidFill>
            </a:endParaRPr>
          </a:p>
          <a:p>
            <a:pPr lvl="1" algn="just">
              <a:lnSpc>
                <a:spcPct val="112000"/>
              </a:lnSpc>
              <a:spcAft>
                <a:spcPts val="500"/>
              </a:spcAft>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Partnerība</a:t>
            </a:r>
            <a:r>
              <a:rPr lang="lv-LV" altLang="lv-LV" sz="1800" b="1" dirty="0" smtClean="0">
                <a:solidFill>
                  <a:schemeClr val="accent1">
                    <a:lumMod val="50000"/>
                  </a:schemeClr>
                </a:solidFill>
              </a:rPr>
              <a:t> - </a:t>
            </a:r>
            <a:r>
              <a:rPr lang="lv-LV" altLang="lv-LV" sz="2100" dirty="0">
                <a:solidFill>
                  <a:schemeClr val="accent1">
                    <a:lumMod val="50000"/>
                  </a:schemeClr>
                </a:solidFill>
              </a:rPr>
              <a:t>v</a:t>
            </a:r>
            <a:r>
              <a:rPr lang="lv-LV" sz="2100" dirty="0">
                <a:solidFill>
                  <a:schemeClr val="accent1">
                    <a:lumMod val="50000"/>
                  </a:schemeClr>
                </a:solidFill>
              </a:rPr>
              <a:t>ismaz 2 partneri </a:t>
            </a:r>
            <a:r>
              <a:rPr lang="lv-LV" sz="2100" dirty="0" smtClean="0">
                <a:solidFill>
                  <a:schemeClr val="accent1">
                    <a:lumMod val="50000"/>
                  </a:schemeClr>
                </a:solidFill>
              </a:rPr>
              <a:t>no </a:t>
            </a:r>
            <a:r>
              <a:rPr lang="lv-LV" sz="2100" dirty="0">
                <a:solidFill>
                  <a:schemeClr val="accent1">
                    <a:lumMod val="50000"/>
                  </a:schemeClr>
                </a:solidFill>
              </a:rPr>
              <a:t>2 dažādām programmas dalībvalstīm</a:t>
            </a:r>
          </a:p>
          <a:p>
            <a:pPr marL="744750" lvl="2" indent="-285750" algn="just">
              <a:lnSpc>
                <a:spcPct val="112000"/>
              </a:lnSpc>
              <a:spcBef>
                <a:spcPts val="0"/>
              </a:spcBef>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Atbalsta intensitāte</a:t>
            </a:r>
            <a:r>
              <a:rPr lang="lv-LV" altLang="lv-LV" sz="1800" b="1" dirty="0" smtClean="0">
                <a:solidFill>
                  <a:schemeClr val="accent1">
                    <a:lumMod val="50000"/>
                  </a:schemeClr>
                </a:solidFill>
              </a:rPr>
              <a:t> - </a:t>
            </a:r>
            <a:r>
              <a:rPr lang="lv-LV" dirty="0" smtClean="0">
                <a:solidFill>
                  <a:schemeClr val="accent1">
                    <a:lumMod val="50000"/>
                  </a:schemeClr>
                </a:solidFill>
              </a:rPr>
              <a:t>no </a:t>
            </a:r>
            <a:r>
              <a:rPr lang="lv-LV" dirty="0">
                <a:solidFill>
                  <a:schemeClr val="accent1">
                    <a:lumMod val="50000"/>
                  </a:schemeClr>
                </a:solidFill>
              </a:rPr>
              <a:t>Nordplus līdzekļiem 50% apmērā, 50% projekta īstenotāju </a:t>
            </a:r>
            <a:r>
              <a:rPr lang="lv-LV" dirty="0" smtClean="0">
                <a:solidFill>
                  <a:schemeClr val="accent1">
                    <a:lumMod val="50000"/>
                  </a:schemeClr>
                </a:solidFill>
              </a:rPr>
              <a:t>līdzfinansējums</a:t>
            </a:r>
            <a:endParaRPr lang="lv-LV" dirty="0">
              <a:solidFill>
                <a:schemeClr val="accent1">
                  <a:lumMod val="50000"/>
                </a:schemeClr>
              </a:solidFill>
            </a:endParaRPr>
          </a:p>
          <a:p>
            <a:pPr marL="720000">
              <a:buFontTx/>
              <a:buNone/>
            </a:pPr>
            <a:r>
              <a:rPr lang="lv-LV" sz="1800" b="1" dirty="0" smtClean="0">
                <a:solidFill>
                  <a:schemeClr val="accent1">
                    <a:lumMod val="50000"/>
                  </a:schemeClr>
                </a:solidFill>
              </a:rPr>
              <a:t>	</a:t>
            </a:r>
            <a:r>
              <a:rPr lang="lv-LV" altLang="lv-LV" sz="1800" b="1" u="sng" dirty="0" smtClean="0">
                <a:solidFill>
                  <a:schemeClr val="accent1">
                    <a:lumMod val="50000"/>
                  </a:schemeClr>
                </a:solidFill>
              </a:rPr>
              <a:t>! </a:t>
            </a:r>
            <a:r>
              <a:rPr lang="lv-LV" altLang="lv-LV" sz="1800" b="1" u="sng" dirty="0">
                <a:solidFill>
                  <a:schemeClr val="accent1">
                    <a:lumMod val="50000"/>
                  </a:schemeClr>
                </a:solidFill>
              </a:rPr>
              <a:t>Individuālā mobilitāte </a:t>
            </a:r>
            <a:r>
              <a:rPr lang="lv-LV" altLang="lv-LV" sz="1800" b="1" u="sng" dirty="0" smtClean="0">
                <a:solidFill>
                  <a:schemeClr val="accent1">
                    <a:lumMod val="50000"/>
                  </a:schemeClr>
                </a:solidFill>
              </a:rPr>
              <a:t>šajā programmā netiek </a:t>
            </a:r>
            <a:r>
              <a:rPr lang="lv-LV" altLang="lv-LV" sz="1800" b="1" u="sng" dirty="0">
                <a:solidFill>
                  <a:schemeClr val="accent1">
                    <a:lumMod val="50000"/>
                  </a:schemeClr>
                </a:solidFill>
              </a:rPr>
              <a:t>finansēta, bet mobilitātes aktivitāte var būt iekļauta </a:t>
            </a:r>
            <a:r>
              <a:rPr lang="lv-LV" altLang="lv-LV" sz="1800" b="1" u="sng" dirty="0" smtClean="0">
                <a:solidFill>
                  <a:schemeClr val="accent1">
                    <a:lumMod val="50000"/>
                  </a:schemeClr>
                </a:solidFill>
              </a:rPr>
              <a:t>projektā </a:t>
            </a:r>
            <a:r>
              <a:rPr lang="lv-LV" altLang="lv-LV" sz="1800" b="1" u="sng" dirty="0">
                <a:solidFill>
                  <a:schemeClr val="accent1">
                    <a:lumMod val="50000"/>
                  </a:schemeClr>
                </a:solidFill>
              </a:rPr>
              <a:t>kā </a:t>
            </a:r>
            <a:r>
              <a:rPr lang="lv-LV" altLang="lv-LV" sz="1800" b="1" u="sng" dirty="0" smtClean="0">
                <a:solidFill>
                  <a:schemeClr val="accent1">
                    <a:lumMod val="50000"/>
                  </a:schemeClr>
                </a:solidFill>
              </a:rPr>
              <a:t>projekta </a:t>
            </a:r>
            <a:r>
              <a:rPr lang="lv-LV" altLang="lv-LV" sz="1800" b="1" u="sng" dirty="0">
                <a:solidFill>
                  <a:schemeClr val="accent1">
                    <a:lumMod val="50000"/>
                  </a:schemeClr>
                </a:solidFill>
              </a:rPr>
              <a:t>aktivitāte</a:t>
            </a:r>
          </a:p>
          <a:p>
            <a:pPr marL="914400" lvl="2" indent="0" algn="just">
              <a:lnSpc>
                <a:spcPct val="112000"/>
              </a:lnSpc>
              <a:spcBef>
                <a:spcPts val="0"/>
              </a:spcBef>
              <a:buClr>
                <a:srgbClr val="000000"/>
              </a:buClr>
              <a:buSzPct val="45000"/>
              <a:buNone/>
            </a:pPr>
            <a:endParaRPr lang="lv-LV" altLang="lv-LV" sz="1600" b="1" u="sng" dirty="0">
              <a:solidFill>
                <a:schemeClr val="accent1">
                  <a:lumMod val="50000"/>
                </a:schemeClr>
              </a:solidFill>
            </a:endParaRPr>
          </a:p>
          <a:p>
            <a:pPr marL="285750" lvl="1" indent="-285750">
              <a:lnSpc>
                <a:spcPct val="112000"/>
              </a:lnSpc>
              <a:buClr>
                <a:srgbClr val="000000"/>
              </a:buClr>
              <a:buSzPct val="45000"/>
            </a:pPr>
            <a:endParaRPr lang="lv-LV" altLang="lv-LV" sz="1800" dirty="0" smtClean="0">
              <a:solidFill>
                <a:schemeClr val="accent1">
                  <a:lumMod val="50000"/>
                </a:schemeClr>
              </a:solidFill>
            </a:endParaRPr>
          </a:p>
          <a:p>
            <a:pPr lvl="1">
              <a:lnSpc>
                <a:spcPct val="112000"/>
              </a:lnSpc>
              <a:buClr>
                <a:srgbClr val="000000"/>
              </a:buClr>
              <a:buSzPct val="45000"/>
              <a:buFont typeface="Wingdings" panose="05000000000000000000" pitchFamily="2" charset="2"/>
              <a:buChar char="v"/>
            </a:pPr>
            <a:endParaRPr lang="lv-LV" altLang="lv-LV" sz="1800" dirty="0">
              <a:solidFill>
                <a:schemeClr val="accent1">
                  <a:lumMod val="50000"/>
                </a:schemeClr>
              </a:solidFill>
            </a:endParaRPr>
          </a:p>
          <a:p>
            <a:pPr marL="285750" lvl="2" indent="-285750">
              <a:defRPr/>
            </a:pPr>
            <a:endParaRPr lang="lv-LV" sz="1800" dirty="0">
              <a:solidFill>
                <a:schemeClr val="accent1">
                  <a:lumMod val="50000"/>
                </a:schemeClr>
              </a:solidFill>
            </a:endParaRPr>
          </a:p>
        </p:txBody>
      </p:sp>
      <p:sp>
        <p:nvSpPr>
          <p:cNvPr id="3" name="Title 2"/>
          <p:cNvSpPr>
            <a:spLocks noGrp="1"/>
          </p:cNvSpPr>
          <p:nvPr>
            <p:ph type="title"/>
          </p:nvPr>
        </p:nvSpPr>
        <p:spPr>
          <a:xfrm>
            <a:off x="1656784" y="274638"/>
            <a:ext cx="9614780" cy="1143000"/>
          </a:xfrm>
        </p:spPr>
        <p:txBody>
          <a:bodyPr>
            <a:normAutofit/>
          </a:bodyPr>
          <a:lstStyle/>
          <a:p>
            <a:pPr algn="ctr"/>
            <a:r>
              <a:rPr lang="lv-LV" sz="4000" b="1" i="1" dirty="0" smtClean="0">
                <a:solidFill>
                  <a:srgbClr val="0B7D91"/>
                </a:solidFill>
                <a:sym typeface="Dancer-Light" pitchFamily="2" charset="0"/>
              </a:rPr>
              <a:t>Horizontālā programma </a:t>
            </a:r>
            <a:endParaRPr lang="lv-LV" sz="4000" b="1" i="1" dirty="0">
              <a:solidFill>
                <a:srgbClr val="0B7D91"/>
              </a:solidFill>
            </a:endParaRPr>
          </a:p>
        </p:txBody>
      </p:sp>
      <p:pic>
        <p:nvPicPr>
          <p:cNvPr id="4" name="Picture 5"/>
          <p:cNvPicPr>
            <a:picLocks noChangeAspect="1" noChangeArrowheads="1"/>
          </p:cNvPicPr>
          <p:nvPr/>
        </p:nvPicPr>
        <p:blipFill>
          <a:blip r:embed="rId4" cstate="print"/>
          <a:srcRect/>
          <a:stretch>
            <a:fillRect/>
          </a:stretch>
        </p:blipFill>
        <p:spPr bwMode="auto">
          <a:xfrm>
            <a:off x="9663552" y="6084888"/>
            <a:ext cx="1925638" cy="500062"/>
          </a:xfrm>
          <a:prstGeom prst="rect">
            <a:avLst/>
          </a:prstGeom>
          <a:noFill/>
          <a:ln w="12700">
            <a:noFill/>
            <a:miter lim="800000"/>
            <a:headEnd/>
            <a:tailEnd/>
          </a:ln>
        </p:spPr>
      </p:pic>
    </p:spTree>
    <p:extLst>
      <p:ext uri="{BB962C8B-B14F-4D97-AF65-F5344CB8AC3E}">
        <p14:creationId xmlns:p14="http://schemas.microsoft.com/office/powerpoint/2010/main" xmlns="" val="430122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3891" y="5496362"/>
            <a:ext cx="3175627" cy="1361202"/>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2775555" y="1225640"/>
            <a:ext cx="3813175" cy="4419600"/>
          </a:xfrm>
          <a:prstGeom prst="rect">
            <a:avLst/>
          </a:prstGeom>
          <a:noFill/>
          <a:ln w="12700">
            <a:noFill/>
            <a:miter lim="800000"/>
            <a:headEnd/>
            <a:tailEnd/>
          </a:ln>
        </p:spPr>
      </p:pic>
      <p:sp>
        <p:nvSpPr>
          <p:cNvPr id="2" name="Content Placeholder 1"/>
          <p:cNvSpPr>
            <a:spLocks noGrp="1"/>
          </p:cNvSpPr>
          <p:nvPr>
            <p:ph idx="1"/>
          </p:nvPr>
        </p:nvSpPr>
        <p:spPr>
          <a:xfrm>
            <a:off x="883467" y="1225640"/>
            <a:ext cx="10515600" cy="4951323"/>
          </a:xfrm>
        </p:spPr>
        <p:txBody>
          <a:bodyPr>
            <a:normAutofit/>
          </a:bodyPr>
          <a:lstStyle/>
          <a:p>
            <a:pPr marL="687600" lvl="2" indent="-230400" algn="just">
              <a:lnSpc>
                <a:spcPct val="100000"/>
              </a:lnSpc>
              <a:buClr>
                <a:srgbClr val="000000"/>
              </a:buClr>
              <a:buSzPct val="45000"/>
              <a:buFont typeface="Wingdings" panose="05000000000000000000" pitchFamily="2" charset="2"/>
              <a:buChar char="v"/>
            </a:pPr>
            <a:r>
              <a:rPr lang="lv-LV" sz="1800" b="1" u="sng" dirty="0">
                <a:solidFill>
                  <a:schemeClr val="accent1">
                    <a:lumMod val="50000"/>
                  </a:schemeClr>
                </a:solidFill>
              </a:rPr>
              <a:t>Projektu iesniedzēji </a:t>
            </a:r>
            <a:r>
              <a:rPr lang="lv-LV" dirty="0">
                <a:solidFill>
                  <a:schemeClr val="accent1">
                    <a:lumMod val="50000"/>
                  </a:schemeClr>
                </a:solidFill>
              </a:rPr>
              <a:t>var būt jebkura institūcija vai organizācija, kuras galvenais darbības mērķis ir </a:t>
            </a:r>
            <a:r>
              <a:rPr lang="lv-LV" dirty="0" smtClean="0">
                <a:solidFill>
                  <a:schemeClr val="accent1">
                    <a:lumMod val="50000"/>
                  </a:schemeClr>
                </a:solidFill>
              </a:rPr>
              <a:t>izglītība</a:t>
            </a:r>
          </a:p>
          <a:p>
            <a:pPr marL="687600" lvl="2" indent="-230400" algn="just">
              <a:lnSpc>
                <a:spcPct val="100000"/>
              </a:lnSpc>
              <a:buClr>
                <a:srgbClr val="000000"/>
              </a:buClr>
              <a:buSzPct val="45000"/>
              <a:buFont typeface="Wingdings" panose="05000000000000000000" pitchFamily="2" charset="2"/>
              <a:buChar char="v"/>
            </a:pPr>
            <a:r>
              <a:rPr lang="lv-LV" altLang="lv-LV" sz="2000" b="1" u="sng" dirty="0" smtClean="0">
                <a:solidFill>
                  <a:schemeClr val="accent1">
                    <a:lumMod val="50000"/>
                  </a:schemeClr>
                </a:solidFill>
              </a:rPr>
              <a:t>Atbalstāmās </a:t>
            </a:r>
            <a:r>
              <a:rPr lang="lv-LV" altLang="lv-LV" sz="2000" b="1" u="sng" dirty="0">
                <a:solidFill>
                  <a:schemeClr val="accent1">
                    <a:lumMod val="50000"/>
                  </a:schemeClr>
                </a:solidFill>
              </a:rPr>
              <a:t>aktivitātes </a:t>
            </a:r>
            <a:r>
              <a:rPr lang="lv-LV" altLang="lv-LV" sz="2000" dirty="0">
                <a:solidFill>
                  <a:schemeClr val="accent1">
                    <a:lumMod val="50000"/>
                  </a:schemeClr>
                </a:solidFill>
              </a:rPr>
              <a:t>- </a:t>
            </a:r>
            <a:r>
              <a:rPr lang="lv-LV" sz="2000" dirty="0">
                <a:solidFill>
                  <a:schemeClr val="accent1">
                    <a:lumMod val="50000"/>
                  </a:schemeClr>
                </a:solidFill>
              </a:rPr>
              <a:t>mācību metožu un materiālu veidošana Ziemeļvalstu valodu apguvei, mācīšanai, sadarbība skolu mācību programmu attīstībai, iekļaujot tajās Ziemeļvalstu valodu apguvi,  projekti, kas vērsti uz sabiedrības informēšanu, konferences, semināri, projekti, kas vērsti uz terminoloģijas izstrādi un vārdnīcu sagatavošanu, publikācijas, attīstības projekti un citas aktivitātes, kas vērstas uz pedagoģisko un didaktisko metožu attīstīšanu un </a:t>
            </a:r>
            <a:r>
              <a:rPr lang="lv-LV" sz="2000" dirty="0" smtClean="0">
                <a:solidFill>
                  <a:schemeClr val="accent1">
                    <a:lumMod val="50000"/>
                  </a:schemeClr>
                </a:solidFill>
              </a:rPr>
              <a:t>pilnveidi</a:t>
            </a:r>
          </a:p>
          <a:p>
            <a:pPr marL="687600" lvl="2" indent="-230400" algn="just">
              <a:lnSpc>
                <a:spcPct val="100000"/>
              </a:lnSpc>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Partnerība</a:t>
            </a:r>
            <a:r>
              <a:rPr lang="lv-LV" altLang="lv-LV" sz="1800" b="1" dirty="0" smtClean="0">
                <a:solidFill>
                  <a:schemeClr val="accent1">
                    <a:lumMod val="50000"/>
                  </a:schemeClr>
                </a:solidFill>
              </a:rPr>
              <a:t> - </a:t>
            </a:r>
            <a:r>
              <a:rPr lang="lv-LV" altLang="lv-LV" sz="2100" dirty="0">
                <a:solidFill>
                  <a:schemeClr val="accent1">
                    <a:lumMod val="50000"/>
                  </a:schemeClr>
                </a:solidFill>
              </a:rPr>
              <a:t>v</a:t>
            </a:r>
            <a:r>
              <a:rPr lang="lv-LV" sz="2100" dirty="0">
                <a:solidFill>
                  <a:schemeClr val="accent1">
                    <a:lumMod val="50000"/>
                  </a:schemeClr>
                </a:solidFill>
              </a:rPr>
              <a:t>ismaz 2 partneri </a:t>
            </a:r>
            <a:r>
              <a:rPr lang="lv-LV" sz="2100" dirty="0" smtClean="0">
                <a:solidFill>
                  <a:schemeClr val="accent1">
                    <a:lumMod val="50000"/>
                  </a:schemeClr>
                </a:solidFill>
              </a:rPr>
              <a:t>no </a:t>
            </a:r>
            <a:r>
              <a:rPr lang="lv-LV" sz="2100" dirty="0">
                <a:solidFill>
                  <a:schemeClr val="accent1">
                    <a:lumMod val="50000"/>
                  </a:schemeClr>
                </a:solidFill>
              </a:rPr>
              <a:t>2 dažādām programmas </a:t>
            </a:r>
            <a:r>
              <a:rPr lang="lv-LV" sz="2100" dirty="0" smtClean="0">
                <a:solidFill>
                  <a:schemeClr val="accent1">
                    <a:lumMod val="50000"/>
                  </a:schemeClr>
                </a:solidFill>
              </a:rPr>
              <a:t>dalībvalstīm</a:t>
            </a:r>
          </a:p>
          <a:p>
            <a:pPr marL="687600" lvl="2" indent="-230400" algn="just">
              <a:lnSpc>
                <a:spcPct val="100000"/>
              </a:lnSpc>
              <a:buClr>
                <a:srgbClr val="000000"/>
              </a:buClr>
              <a:buSzPct val="45000"/>
              <a:buFont typeface="Wingdings" panose="05000000000000000000" pitchFamily="2" charset="2"/>
              <a:buChar char="v"/>
            </a:pPr>
            <a:r>
              <a:rPr lang="lv-LV" altLang="lv-LV" sz="1800" b="1" u="sng" dirty="0" smtClean="0">
                <a:solidFill>
                  <a:schemeClr val="accent1">
                    <a:lumMod val="50000"/>
                  </a:schemeClr>
                </a:solidFill>
              </a:rPr>
              <a:t>Atbalsta intensitāte</a:t>
            </a:r>
            <a:r>
              <a:rPr lang="lv-LV" altLang="lv-LV" sz="1800" b="1" dirty="0" smtClean="0">
                <a:solidFill>
                  <a:schemeClr val="accent1">
                    <a:lumMod val="50000"/>
                  </a:schemeClr>
                </a:solidFill>
              </a:rPr>
              <a:t> - </a:t>
            </a:r>
            <a:r>
              <a:rPr lang="lv-LV" dirty="0" smtClean="0">
                <a:solidFill>
                  <a:schemeClr val="accent1">
                    <a:lumMod val="50000"/>
                  </a:schemeClr>
                </a:solidFill>
              </a:rPr>
              <a:t>no </a:t>
            </a:r>
            <a:r>
              <a:rPr lang="lv-LV" dirty="0">
                <a:solidFill>
                  <a:schemeClr val="accent1">
                    <a:lumMod val="50000"/>
                  </a:schemeClr>
                </a:solidFill>
              </a:rPr>
              <a:t>Nordplus līdzekļiem 50% apmērā, 50% projekta īstenotāju </a:t>
            </a:r>
            <a:r>
              <a:rPr lang="lv-LV" dirty="0" smtClean="0">
                <a:solidFill>
                  <a:schemeClr val="accent1">
                    <a:lumMod val="50000"/>
                  </a:schemeClr>
                </a:solidFill>
              </a:rPr>
              <a:t>līdzfinansējums</a:t>
            </a:r>
          </a:p>
          <a:p>
            <a:pPr marL="720000" lvl="2">
              <a:spcBef>
                <a:spcPts val="1000"/>
              </a:spcBef>
              <a:buClr>
                <a:srgbClr val="000000"/>
              </a:buClr>
              <a:buSzPct val="45000"/>
              <a:buNone/>
            </a:pPr>
            <a:r>
              <a:rPr lang="lv-LV" sz="1800" b="1" dirty="0" smtClean="0">
                <a:solidFill>
                  <a:schemeClr val="accent1">
                    <a:lumMod val="50000"/>
                  </a:schemeClr>
                </a:solidFill>
              </a:rPr>
              <a:t>    !</a:t>
            </a:r>
            <a:r>
              <a:rPr lang="lv-LV" sz="1800" b="1" u="sng" dirty="0" smtClean="0">
                <a:solidFill>
                  <a:schemeClr val="accent1">
                    <a:lumMod val="50000"/>
                  </a:schemeClr>
                </a:solidFill>
              </a:rPr>
              <a:t>Projektu </a:t>
            </a:r>
            <a:r>
              <a:rPr lang="lv-LV" sz="1800" b="1" u="sng" dirty="0">
                <a:solidFill>
                  <a:schemeClr val="accent1">
                    <a:lumMod val="50000"/>
                  </a:schemeClr>
                </a:solidFill>
              </a:rPr>
              <a:t>iesniegumi tikai dāņu, norvēģu vai zviedru valodā</a:t>
            </a:r>
          </a:p>
          <a:p>
            <a:pPr marL="720000">
              <a:buFontTx/>
              <a:buNone/>
            </a:pPr>
            <a:r>
              <a:rPr lang="lv-LV" sz="1800" b="1" dirty="0" smtClean="0">
                <a:solidFill>
                  <a:schemeClr val="accent1">
                    <a:lumMod val="50000"/>
                  </a:schemeClr>
                </a:solidFill>
              </a:rPr>
              <a:t>	</a:t>
            </a:r>
            <a:r>
              <a:rPr lang="lv-LV" altLang="lv-LV" sz="1800" b="1" u="sng" dirty="0" smtClean="0">
                <a:solidFill>
                  <a:schemeClr val="accent1">
                    <a:lumMod val="50000"/>
                  </a:schemeClr>
                </a:solidFill>
              </a:rPr>
              <a:t>! </a:t>
            </a:r>
            <a:r>
              <a:rPr lang="lv-LV" altLang="lv-LV" sz="1800" b="1" u="sng" dirty="0">
                <a:solidFill>
                  <a:schemeClr val="accent1">
                    <a:lumMod val="50000"/>
                  </a:schemeClr>
                </a:solidFill>
              </a:rPr>
              <a:t>Individuālā mobilitāte </a:t>
            </a:r>
            <a:r>
              <a:rPr lang="lv-LV" altLang="lv-LV" sz="1800" b="1" u="sng" dirty="0" smtClean="0">
                <a:solidFill>
                  <a:schemeClr val="accent1">
                    <a:lumMod val="50000"/>
                  </a:schemeClr>
                </a:solidFill>
              </a:rPr>
              <a:t>šajā programmā netiek </a:t>
            </a:r>
            <a:r>
              <a:rPr lang="lv-LV" altLang="lv-LV" sz="1800" b="1" u="sng" dirty="0">
                <a:solidFill>
                  <a:schemeClr val="accent1">
                    <a:lumMod val="50000"/>
                  </a:schemeClr>
                </a:solidFill>
              </a:rPr>
              <a:t>finansēta, bet mobilitātes aktivitāte var būt iekļauta </a:t>
            </a:r>
            <a:r>
              <a:rPr lang="lv-LV" altLang="lv-LV" sz="1800" b="1" u="sng" dirty="0" smtClean="0">
                <a:solidFill>
                  <a:schemeClr val="accent1">
                    <a:lumMod val="50000"/>
                  </a:schemeClr>
                </a:solidFill>
              </a:rPr>
              <a:t>projektā </a:t>
            </a:r>
            <a:r>
              <a:rPr lang="lv-LV" altLang="lv-LV" sz="1800" b="1" u="sng" dirty="0">
                <a:solidFill>
                  <a:schemeClr val="accent1">
                    <a:lumMod val="50000"/>
                  </a:schemeClr>
                </a:solidFill>
              </a:rPr>
              <a:t>kā </a:t>
            </a:r>
            <a:r>
              <a:rPr lang="lv-LV" altLang="lv-LV" sz="1800" b="1" u="sng" dirty="0" smtClean="0">
                <a:solidFill>
                  <a:schemeClr val="accent1">
                    <a:lumMod val="50000"/>
                  </a:schemeClr>
                </a:solidFill>
              </a:rPr>
              <a:t>projekta </a:t>
            </a:r>
            <a:r>
              <a:rPr lang="lv-LV" altLang="lv-LV" sz="1800" b="1" u="sng" dirty="0">
                <a:solidFill>
                  <a:schemeClr val="accent1">
                    <a:lumMod val="50000"/>
                  </a:schemeClr>
                </a:solidFill>
              </a:rPr>
              <a:t>aktivitāte</a:t>
            </a:r>
          </a:p>
          <a:p>
            <a:pPr marL="914400" lvl="2" indent="0" algn="just">
              <a:lnSpc>
                <a:spcPct val="112000"/>
              </a:lnSpc>
              <a:spcBef>
                <a:spcPts val="0"/>
              </a:spcBef>
              <a:buClr>
                <a:srgbClr val="000000"/>
              </a:buClr>
              <a:buSzPct val="45000"/>
              <a:buNone/>
            </a:pPr>
            <a:endParaRPr lang="lv-LV" altLang="lv-LV" sz="1600" b="1" u="sng" dirty="0">
              <a:solidFill>
                <a:schemeClr val="accent1">
                  <a:lumMod val="50000"/>
                </a:schemeClr>
              </a:solidFill>
            </a:endParaRPr>
          </a:p>
          <a:p>
            <a:pPr marL="285750" lvl="1" indent="-285750">
              <a:lnSpc>
                <a:spcPct val="112000"/>
              </a:lnSpc>
              <a:buClr>
                <a:srgbClr val="000000"/>
              </a:buClr>
              <a:buSzPct val="45000"/>
            </a:pPr>
            <a:endParaRPr lang="lv-LV" altLang="lv-LV" sz="1800" dirty="0" smtClean="0">
              <a:solidFill>
                <a:schemeClr val="accent1">
                  <a:lumMod val="50000"/>
                </a:schemeClr>
              </a:solidFill>
            </a:endParaRPr>
          </a:p>
          <a:p>
            <a:pPr lvl="1">
              <a:lnSpc>
                <a:spcPct val="112000"/>
              </a:lnSpc>
              <a:buClr>
                <a:srgbClr val="000000"/>
              </a:buClr>
              <a:buSzPct val="45000"/>
              <a:buFont typeface="Wingdings" panose="05000000000000000000" pitchFamily="2" charset="2"/>
              <a:buChar char="v"/>
            </a:pPr>
            <a:endParaRPr lang="lv-LV" altLang="lv-LV" sz="1800" dirty="0">
              <a:solidFill>
                <a:schemeClr val="accent1">
                  <a:lumMod val="50000"/>
                </a:schemeClr>
              </a:solidFill>
            </a:endParaRPr>
          </a:p>
          <a:p>
            <a:pPr marL="285750" lvl="2" indent="-285750">
              <a:defRPr/>
            </a:pPr>
            <a:endParaRPr lang="lv-LV" sz="1800" dirty="0">
              <a:solidFill>
                <a:schemeClr val="accent1">
                  <a:lumMod val="50000"/>
                </a:schemeClr>
              </a:solidFill>
            </a:endParaRPr>
          </a:p>
        </p:txBody>
      </p:sp>
      <p:sp>
        <p:nvSpPr>
          <p:cNvPr id="3" name="Title 2"/>
          <p:cNvSpPr>
            <a:spLocks noGrp="1"/>
          </p:cNvSpPr>
          <p:nvPr>
            <p:ph type="title"/>
          </p:nvPr>
        </p:nvSpPr>
        <p:spPr>
          <a:xfrm>
            <a:off x="1674891" y="274638"/>
            <a:ext cx="9605727" cy="1143000"/>
          </a:xfrm>
        </p:spPr>
        <p:txBody>
          <a:bodyPr>
            <a:normAutofit/>
          </a:bodyPr>
          <a:lstStyle/>
          <a:p>
            <a:pPr algn="ctr"/>
            <a:r>
              <a:rPr lang="lv-LV" sz="4000" b="1" i="1" dirty="0" smtClean="0">
                <a:solidFill>
                  <a:srgbClr val="0B7D91"/>
                </a:solidFill>
                <a:sym typeface="Dancer-Light" pitchFamily="2" charset="0"/>
              </a:rPr>
              <a:t>Ziemeļvalstu valodu programma </a:t>
            </a:r>
            <a:endParaRPr lang="lv-LV" sz="4000" b="1" i="1" dirty="0">
              <a:solidFill>
                <a:srgbClr val="0B7D91"/>
              </a:solidFill>
            </a:endParaRPr>
          </a:p>
        </p:txBody>
      </p:sp>
      <p:pic>
        <p:nvPicPr>
          <p:cNvPr id="4" name="Picture 5"/>
          <p:cNvPicPr>
            <a:picLocks noChangeAspect="1" noChangeArrowheads="1"/>
          </p:cNvPicPr>
          <p:nvPr/>
        </p:nvPicPr>
        <p:blipFill>
          <a:blip r:embed="rId4" cstate="print"/>
          <a:srcRect/>
          <a:stretch>
            <a:fillRect/>
          </a:stretch>
        </p:blipFill>
        <p:spPr bwMode="auto">
          <a:xfrm>
            <a:off x="9663552" y="6084888"/>
            <a:ext cx="1925638" cy="500062"/>
          </a:xfrm>
          <a:prstGeom prst="rect">
            <a:avLst/>
          </a:prstGeom>
          <a:noFill/>
          <a:ln w="12700">
            <a:noFill/>
            <a:miter lim="800000"/>
            <a:headEnd/>
            <a:tailEnd/>
          </a:ln>
        </p:spPr>
      </p:pic>
    </p:spTree>
    <p:extLst>
      <p:ext uri="{BB962C8B-B14F-4D97-AF65-F5344CB8AC3E}">
        <p14:creationId xmlns:p14="http://schemas.microsoft.com/office/powerpoint/2010/main" xmlns="" val="200374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1098</Words>
  <Application>Microsoft Office PowerPoint</Application>
  <PresentationFormat>Custom</PresentationFormat>
  <Paragraphs>111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Nordplus programma 2012-2016</vt:lpstr>
      <vt:lpstr>Nordplus programma 2012-2016</vt:lpstr>
      <vt:lpstr>Jauniešu izglītības programma </vt:lpstr>
      <vt:lpstr>Pieaugušo izglītības programma </vt:lpstr>
      <vt:lpstr>Pieaugušo izglītības programma </vt:lpstr>
      <vt:lpstr>Augstākās izglītības programma </vt:lpstr>
      <vt:lpstr>Horizontālā programma </vt:lpstr>
      <vt:lpstr>Ziemeļvalstu valodu programma </vt:lpstr>
      <vt:lpstr>Nordplus programma 2012-2016</vt:lpstr>
      <vt:lpstr>Slide 11</vt:lpstr>
    </vt:vector>
  </TitlesOfParts>
  <Company>VIAA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Nordplus programma  2012-2016</dc:title>
  <dc:creator>Larisa Valte</dc:creator>
  <cp:lastModifiedBy>lietotajs</cp:lastModifiedBy>
  <cp:revision>27</cp:revision>
  <dcterms:created xsi:type="dcterms:W3CDTF">2015-05-21T06:31:31Z</dcterms:created>
  <dcterms:modified xsi:type="dcterms:W3CDTF">2015-09-29T09:59:57Z</dcterms:modified>
</cp:coreProperties>
</file>